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4"/>
  </p:notesMasterIdLst>
  <p:sldIdLst>
    <p:sldId id="256" r:id="rId2"/>
    <p:sldId id="517" r:id="rId3"/>
    <p:sldId id="622" r:id="rId4"/>
    <p:sldId id="548" r:id="rId5"/>
    <p:sldId id="570" r:id="rId6"/>
    <p:sldId id="518" r:id="rId7"/>
    <p:sldId id="525" r:id="rId8"/>
    <p:sldId id="605" r:id="rId9"/>
    <p:sldId id="606" r:id="rId10"/>
    <p:sldId id="526" r:id="rId11"/>
    <p:sldId id="600" r:id="rId12"/>
    <p:sldId id="623" r:id="rId13"/>
    <p:sldId id="624" r:id="rId14"/>
    <p:sldId id="627" r:id="rId15"/>
    <p:sldId id="626" r:id="rId16"/>
    <p:sldId id="625" r:id="rId17"/>
    <p:sldId id="571" r:id="rId18"/>
    <p:sldId id="572" r:id="rId19"/>
    <p:sldId id="521" r:id="rId20"/>
    <p:sldId id="520" r:id="rId21"/>
    <p:sldId id="522" r:id="rId22"/>
    <p:sldId id="523" r:id="rId23"/>
    <p:sldId id="527" r:id="rId24"/>
    <p:sldId id="528" r:id="rId25"/>
    <p:sldId id="531" r:id="rId26"/>
    <p:sldId id="529" r:id="rId27"/>
    <p:sldId id="607" r:id="rId28"/>
    <p:sldId id="532" r:id="rId29"/>
    <p:sldId id="549" r:id="rId30"/>
    <p:sldId id="550" r:id="rId31"/>
    <p:sldId id="534" r:id="rId32"/>
    <p:sldId id="663" r:id="rId33"/>
    <p:sldId id="552" r:id="rId34"/>
    <p:sldId id="629" r:id="rId35"/>
    <p:sldId id="662" r:id="rId36"/>
    <p:sldId id="631" r:id="rId37"/>
    <p:sldId id="632" r:id="rId38"/>
    <p:sldId id="633" r:id="rId39"/>
    <p:sldId id="634" r:id="rId40"/>
    <p:sldId id="635" r:id="rId41"/>
    <p:sldId id="636" r:id="rId42"/>
    <p:sldId id="637" r:id="rId43"/>
    <p:sldId id="638" r:id="rId44"/>
    <p:sldId id="639" r:id="rId45"/>
    <p:sldId id="640" r:id="rId46"/>
    <p:sldId id="641" r:id="rId47"/>
    <p:sldId id="642" r:id="rId48"/>
    <p:sldId id="643" r:id="rId49"/>
    <p:sldId id="644" r:id="rId50"/>
    <p:sldId id="645" r:id="rId51"/>
    <p:sldId id="646" r:id="rId52"/>
    <p:sldId id="652" r:id="rId53"/>
    <p:sldId id="653" r:id="rId54"/>
    <p:sldId id="654" r:id="rId55"/>
    <p:sldId id="655" r:id="rId56"/>
    <p:sldId id="656" r:id="rId57"/>
    <p:sldId id="657" r:id="rId58"/>
    <p:sldId id="658" r:id="rId59"/>
    <p:sldId id="659" r:id="rId60"/>
    <p:sldId id="660" r:id="rId61"/>
    <p:sldId id="661" r:id="rId62"/>
    <p:sldId id="647" r:id="rId63"/>
    <p:sldId id="648" r:id="rId64"/>
    <p:sldId id="649" r:id="rId65"/>
    <p:sldId id="650" r:id="rId66"/>
    <p:sldId id="651" r:id="rId67"/>
    <p:sldId id="551" r:id="rId68"/>
    <p:sldId id="553" r:id="rId69"/>
    <p:sldId id="608" r:id="rId70"/>
    <p:sldId id="560" r:id="rId71"/>
    <p:sldId id="573" r:id="rId72"/>
    <p:sldId id="538" r:id="rId73"/>
    <p:sldId id="540" r:id="rId74"/>
    <p:sldId id="539" r:id="rId75"/>
    <p:sldId id="541" r:id="rId76"/>
    <p:sldId id="558" r:id="rId77"/>
    <p:sldId id="561" r:id="rId78"/>
    <p:sldId id="567" r:id="rId79"/>
    <p:sldId id="576" r:id="rId80"/>
    <p:sldId id="559" r:id="rId81"/>
    <p:sldId id="564" r:id="rId82"/>
    <p:sldId id="603" r:id="rId83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FFFF99"/>
    <a:srgbClr val="FF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1"/>
    <p:restoredTop sz="88608" autoAdjust="0"/>
  </p:normalViewPr>
  <p:slideViewPr>
    <p:cSldViewPr>
      <p:cViewPr varScale="1">
        <p:scale>
          <a:sx n="96" d="100"/>
          <a:sy n="96" d="100"/>
        </p:scale>
        <p:origin x="20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8D886CC-0D26-46BB-84EA-22EA378C49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56504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r>
              <a:rPr lang="en-US" dirty="0"/>
              <a:t>http://</a:t>
            </a:r>
            <a:r>
              <a:rPr lang="en-US" dirty="0" err="1"/>
              <a:t>archive.ics.uci.edu</a:t>
            </a:r>
            <a:r>
              <a:rPr lang="en-US" dirty="0"/>
              <a:t>/ml/</a:t>
            </a:r>
            <a:r>
              <a:rPr lang="en-US" dirty="0" err="1"/>
              <a:t>datasets.php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11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88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29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4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84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4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39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r>
              <a:rPr lang="en-US" altLang="zh-CN" dirty="0"/>
              <a:t>Genomic</a:t>
            </a:r>
            <a:r>
              <a:rPr lang="zh-CN" altLang="en-US" dirty="0"/>
              <a:t> 基因组学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6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84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2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three causes for outliers — data entry/An experiment measurement errors, sampling problems, and natural variation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D886CC-0D26-46BB-84EA-22EA378C4952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350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86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08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9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09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24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8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52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r>
              <a:rPr lang="en-US" dirty="0"/>
              <a:t>Stratified: </a:t>
            </a:r>
            <a:r>
              <a:rPr lang="en-US" dirty="0" err="1"/>
              <a:t>分层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84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31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27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3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43" tIns="45370" rIns="90743" bIns="45370"/>
          <a:lstStyle/>
          <a:p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Norminal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Data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定类变量：变量的不同取值仅仅代表了不同类的事物，这样的变量叫定类变量。问卷的人口特征中最常使用的问题，而调查被访对象的“性别”，就是 定类变量。对于定类变量，加减乘除等运算是没有实际意义的。</a:t>
            </a:r>
            <a:br>
              <a:rPr lang="zh-CN" altLang="en-US" dirty="0"/>
            </a:b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Ordinal Data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定序变量：变量的值不仅能够代表事物的分类，还能代表事物按某种特性的排序，这样的变量叫定序变量。问卷的人口特征中最常使用的问题“教育程度“，以及态度量表题目等都是定序变量，定序变量的值之间可以比较大小，或者有强弱顺序，但两个值的差一般没有什么实际意义。</a:t>
            </a:r>
            <a:br>
              <a:rPr lang="zh-CN" altLang="en-US" dirty="0"/>
            </a:b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）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Interval Data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定距变量：变量的值之间可以比较大小，两个值的差有实际意义，这样的变量叫定距变量。有时问卷在调查被访者的“年龄”和“每月平均收入”，都是定距变量。</a:t>
            </a:r>
            <a:br>
              <a:rPr lang="zh-CN" altLang="en-US" dirty="0"/>
            </a:b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4)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Ratio Data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　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定比变量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有绝对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点，如质量，高度。定比变量与定距变量在市场调查中一般不加以区分，它们的差别在于，定距变量取值为“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0”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时，不表示“没有”，仅仅是取值为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。定比变量取值为“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0”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时，则表示“没有”。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Nominal: Simply names or call them set of characters</a:t>
            </a:r>
            <a:br>
              <a:rPr lang="en" altLang="zh-CN" dirty="0"/>
            </a:b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Example: Full name, fruits, cars,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etc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 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Ordinal: Nominal + They have order </a:t>
            </a:r>
            <a:br>
              <a:rPr lang="en" altLang="zh-CN" dirty="0"/>
            </a:b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Example: Small, medium, big 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Interval: Ordinal + the intervals between each value are equally split </a:t>
            </a:r>
            <a:br>
              <a:rPr lang="en" altLang="zh-CN" dirty="0"/>
            </a:b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Example: temperature in Fahrenheit scale:10 20 30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etcNote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that 20F is not twice as cold as 40F. So multiplication does not make sense on Interval data. But addition and subtraction works. Which brings us to</a:t>
            </a:r>
            <a:br>
              <a:rPr lang="en" altLang="zh-CN" dirty="0"/>
            </a:b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next point: Ratio</a:t>
            </a:r>
            <a:br>
              <a:rPr lang="en" altLang="zh-CN" dirty="0"/>
            </a:br>
            <a:br>
              <a:rPr lang="en" altLang="zh-CN" dirty="0"/>
            </a:b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Ratio: Interval + multiplication makes sense </a:t>
            </a:r>
            <a:br>
              <a:rPr lang="en" altLang="zh-CN" dirty="0"/>
            </a:b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Weight: 60KG, 120KG.120 KG = 2 * 60 KG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580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38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1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斯蒂文斯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(1906-1973)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美国心理物理学家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以研究声音强度的感觉性而闻名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D886CC-0D26-46BB-84EA-22EA378C4952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804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48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当考虑普通人的患癌情况时，健康时属性为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，患癌时为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，这样大部分情况下该属性都为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，因此我们一般只关注属性为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的情况，所以这个就是非对称的二元属性。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D886CC-0D26-46BB-84EA-22EA378C4952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319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34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2150"/>
            <a:ext cx="4606925" cy="3455988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97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3" tIns="45370" rIns="90743" bIns="4537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73B4B-EE1C-44DA-B7EC-E517983C0395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A604B-6FAD-4963-9C7F-5B4945F24A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360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319D1-DB37-4A14-B817-D738513BBF05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AD7DEC-05B1-4053-9390-814069E3E0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372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4531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4531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2E9B9-5C93-455C-9845-6EDC7DD6D14E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BEDB-DAD3-48EC-A2CE-ABD1264295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1104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64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196975"/>
            <a:ext cx="8229600" cy="525621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422DD-387E-49AD-94AE-ABB195C5B63E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70170-9ADB-4595-95E1-B41C7AF936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238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07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D6C69-3E15-43B9-948E-0F61B1077EA6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FC92E-C79A-434D-A66B-AD49F7A867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943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4D6D20-7903-4B27-A379-4D78B6026C51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58F78-F269-4605-B411-9FE6BDB93E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627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196975"/>
            <a:ext cx="4038600" cy="5256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196975"/>
            <a:ext cx="4038600" cy="5256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13B47-1517-4FD9-9B0E-972849C9E076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8A322A-AFEA-44F7-BEC6-C0E02FEBAC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9400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078DC9-CC21-4ABE-BFB6-9E97706C43E1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564ED-C703-4DF3-BA84-4D2975CE91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233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B8D2D-C700-4388-B5FF-1AB7CCEBDB0E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8ECD2-7527-479C-AB3F-57D3F433C0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893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DFA47-F8E8-486B-A7BF-E03BA2AECCB6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CA417-0CBA-4C81-8AD7-287DCC730F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999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026BA-718D-42E4-B044-D9F2A6F05610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AC551-0DB9-470B-9CAF-BC8A10CDD9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2620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CD46A-B5E9-42AD-BDE5-DF1424F30227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E142B-BF38-44DA-8D51-91A1A1FB64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98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006475"/>
          </a:xfrm>
          <a:prstGeom prst="rect">
            <a:avLst/>
          </a:prstGeom>
          <a:solidFill>
            <a:srgbClr val="00330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96975"/>
            <a:ext cx="82296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3713" y="6597650"/>
            <a:ext cx="2133600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5E0DD54-A86E-42B3-9A35-9F06EEC76A04}" type="datetime1">
              <a:rPr lang="zh-CN" altLang="en-US"/>
              <a:pPr>
                <a:defRPr/>
              </a:pPr>
              <a:t>2024/3/12</a:t>
            </a:fld>
            <a:endParaRPr lang="en-US" altLang="zh-C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16688" y="6616700"/>
            <a:ext cx="2133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8EF7140-F642-4211-BA77-B156741D95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Comic Sans MS" panose="030F0702030302020204" pitchFamily="66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3000" kern="1200">
          <a:solidFill>
            <a:srgbClr val="0000FF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u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p"/>
        <a:defRPr sz="23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Ø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1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3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23.emf"/><Relationship Id="rId7" Type="http://schemas.openxmlformats.org/officeDocument/2006/relationships/image" Target="../media/image25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846CA144-7DC6-4E21-9A41-7FCA2DE8BD60}" type="datetime1">
              <a:rPr lang="zh-CN" altLang="en-US" smtClean="0"/>
              <a:pPr/>
              <a:t>2024/3/12</a:t>
            </a:fld>
            <a:endParaRPr lang="en-US" altLang="zh-CN"/>
          </a:p>
        </p:txBody>
      </p:sp>
      <p:sp>
        <p:nvSpPr>
          <p:cNvPr id="3075" name="灯片编号占位符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fld id="{658318BA-34E8-483B-9595-B3B24A216DBA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765175"/>
            <a:ext cx="8713788" cy="1470025"/>
          </a:xfrm>
        </p:spPr>
        <p:txBody>
          <a:bodyPr/>
          <a:lstStyle/>
          <a:p>
            <a:br>
              <a:rPr lang="en-US" altLang="zh-CN" sz="4900" dirty="0">
                <a:latin typeface="Calibri" pitchFamily="34" charset="0"/>
              </a:rPr>
            </a:br>
            <a:r>
              <a:rPr lang="en-US" altLang="zh-CN" sz="4900" dirty="0">
                <a:latin typeface="Calibri" pitchFamily="34" charset="0"/>
              </a:rPr>
              <a:t>Data Analysis and Data Mining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600" dirty="0" err="1"/>
              <a:t>Qinpei</a:t>
            </a:r>
            <a:r>
              <a:rPr lang="en-US" altLang="zh-CN" sz="2600" dirty="0"/>
              <a:t> Zhao </a:t>
            </a:r>
            <a:r>
              <a:rPr lang="zh-CN" altLang="en-US" sz="2600" dirty="0"/>
              <a:t>赵钦佩</a:t>
            </a:r>
            <a:r>
              <a:rPr lang="fi-FI" altLang="zh-CN" sz="2600" dirty="0"/>
              <a:t> </a:t>
            </a:r>
          </a:p>
          <a:p>
            <a:pPr>
              <a:lnSpc>
                <a:spcPct val="80000"/>
              </a:lnSpc>
            </a:pPr>
            <a:r>
              <a:rPr lang="fi-FI" altLang="zh-CN" sz="2000" dirty="0" err="1">
                <a:solidFill>
                  <a:srgbClr val="002060"/>
                </a:solidFill>
              </a:rPr>
              <a:t>qinpeizhao@tongji.edu.cn</a:t>
            </a:r>
            <a:endParaRPr lang="fi-FI" altLang="zh-CN" sz="2000" dirty="0">
              <a:solidFill>
                <a:srgbClr val="002060"/>
              </a:solidFill>
            </a:endParaRPr>
          </a:p>
          <a:p>
            <a:pPr>
              <a:lnSpc>
                <a:spcPct val="80000"/>
              </a:lnSpc>
            </a:pPr>
            <a:endParaRPr lang="fi-FI" altLang="zh-CN" sz="2600" dirty="0"/>
          </a:p>
          <a:p>
            <a:pPr>
              <a:lnSpc>
                <a:spcPct val="80000"/>
              </a:lnSpc>
            </a:pPr>
            <a:r>
              <a:rPr lang="fi-FI" altLang="zh-CN" sz="2600" dirty="0"/>
              <a:t>202</a:t>
            </a:r>
            <a:r>
              <a:rPr lang="en-US" altLang="zh-CN" sz="2600" dirty="0"/>
              <a:t>4</a:t>
            </a:r>
            <a:r>
              <a:rPr lang="fi-FI" altLang="zh-CN" sz="2600" dirty="0"/>
              <a:t> </a:t>
            </a:r>
            <a:r>
              <a:rPr lang="fi-FI" altLang="zh-CN" sz="2600" dirty="0" err="1"/>
              <a:t>Spring</a:t>
            </a:r>
            <a:endParaRPr lang="en-US" altLang="zh-CN" sz="2600" dirty="0"/>
          </a:p>
        </p:txBody>
      </p:sp>
      <p:sp>
        <p:nvSpPr>
          <p:cNvPr id="2" name="TextBox 1"/>
          <p:cNvSpPr txBox="1"/>
          <p:nvPr/>
        </p:nvSpPr>
        <p:spPr>
          <a:xfrm>
            <a:off x="5436096" y="2427971"/>
            <a:ext cx="264687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Data</a:t>
            </a:r>
            <a:endParaRPr lang="zh-CN" altLang="en-US" sz="3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Note: </a:t>
            </a:r>
            <a:r>
              <a:rPr lang="en-US" sz="2200" dirty="0">
                <a:solidFill>
                  <a:srgbClr val="CC3300"/>
                </a:solidFill>
              </a:rPr>
              <a:t>binary attributes</a:t>
            </a:r>
            <a:r>
              <a:rPr lang="en-US" sz="2200" dirty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Continuous attributes are typically represented as floating-point variables.  </a:t>
            </a:r>
          </a:p>
        </p:txBody>
      </p:sp>
    </p:spTree>
    <p:extLst>
      <p:ext uri="{BB962C8B-B14F-4D97-AF65-F5344CB8AC3E}">
        <p14:creationId xmlns:p14="http://schemas.microsoft.com/office/powerpoint/2010/main" val="421940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r>
              <a:rPr lang="en-US" dirty="0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/>
              <a:t>Words present in documents</a:t>
            </a:r>
          </a:p>
          <a:p>
            <a:pPr marL="1311275" lvl="2" indent="-396875"/>
            <a:r>
              <a:rPr lang="en-US" sz="1800" dirty="0"/>
              <a:t>Items present in customer transactions</a:t>
            </a:r>
          </a:p>
          <a:p>
            <a:pPr marL="1311275" lvl="2" indent="-396875"/>
            <a:endParaRPr lang="en-US" sz="1800" dirty="0"/>
          </a:p>
          <a:p>
            <a:r>
              <a:rPr lang="en-US" sz="2400" dirty="0"/>
              <a:t>If we met a friend in the grocery store would we ever say the following?</a:t>
            </a:r>
            <a:br>
              <a:rPr lang="en-US" sz="2400" dirty="0"/>
            </a:br>
            <a:br>
              <a:rPr lang="en-US" sz="1000" dirty="0"/>
            </a:br>
            <a:r>
              <a:rPr lang="en-US" sz="2400" i="1" dirty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>
              <a:latin typeface="Times New Roman" pitchFamily="18" charset="0"/>
            </a:endParaRPr>
          </a:p>
          <a:p>
            <a:r>
              <a:rPr lang="en-US" sz="2400" dirty="0"/>
              <a:t>We need two asymmetric binary attributes to represent one ordinary binary attribute</a:t>
            </a:r>
          </a:p>
          <a:p>
            <a:pPr lvl="1"/>
            <a:r>
              <a:rPr lang="en-US" sz="2200" dirty="0"/>
              <a:t>Association analysis uses asymmetric attributes</a:t>
            </a:r>
          </a:p>
          <a:p>
            <a:pPr lvl="1"/>
            <a:endParaRPr lang="en-US" sz="2200" dirty="0"/>
          </a:p>
          <a:p>
            <a:r>
              <a:rPr lang="en-US" sz="2600" dirty="0"/>
              <a:t>Asymmetric attributes typically arise from objects that are sets</a:t>
            </a:r>
            <a:endParaRPr lang="en-US" sz="2600" dirty="0">
              <a:solidFill>
                <a:srgbClr val="CC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99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r>
              <a:rPr lang="en-US" dirty="0"/>
              <a:t>Some Extensions and Critiques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 err="1"/>
              <a:t>Velleman</a:t>
            </a:r>
            <a:r>
              <a:rPr lang="en-US" sz="2400" dirty="0"/>
              <a:t>, Paul F., and Leland Wilkinson. "Nominal, ordinal, interval, and ratio typologies are misleading." The American Statistician 47, no. 1 (1993): 65-72.</a:t>
            </a:r>
          </a:p>
          <a:p>
            <a:endParaRPr lang="en-US" sz="2400" dirty="0"/>
          </a:p>
          <a:p>
            <a:r>
              <a:rPr lang="en-US" sz="2400" dirty="0" err="1"/>
              <a:t>Mosteller</a:t>
            </a:r>
            <a:r>
              <a:rPr lang="en-US" sz="2400" dirty="0"/>
              <a:t>, Frederick, and John W. </a:t>
            </a:r>
            <a:r>
              <a:rPr lang="en-US" sz="2400" dirty="0" err="1"/>
              <a:t>Tukey</a:t>
            </a:r>
            <a:r>
              <a:rPr lang="en-US" sz="2400" dirty="0"/>
              <a:t>. "Data analysis and regression. A second course in statistics." Addison-Wesley Series in Behavioral Science: Quantitative Methods, Reading, Mass.: Addison-Wesley, 1977.</a:t>
            </a:r>
          </a:p>
          <a:p>
            <a:endParaRPr lang="en-US" sz="2400" dirty="0"/>
          </a:p>
          <a:p>
            <a:r>
              <a:rPr lang="en-US" sz="2400" dirty="0"/>
              <a:t>Chrisman, Nicholas R. "Rethinking levels of measurement for </a:t>
            </a:r>
            <a:r>
              <a:rPr lang="en-US" sz="2400" dirty="0" err="1"/>
              <a:t>cartography."Cartography</a:t>
            </a:r>
            <a:r>
              <a:rPr lang="en-US" sz="2400" dirty="0"/>
              <a:t> and Geographic Information Systems 25, no. 4 (1998): 231-242. </a:t>
            </a:r>
          </a:p>
          <a:p>
            <a:endParaRPr lang="en-US" sz="2400" dirty="0"/>
          </a:p>
          <a:p>
            <a:endParaRPr lang="en-US" sz="2400" dirty="0"/>
          </a:p>
          <a:p>
            <a:pPr marL="292100" lvl="2" indent="-292100">
              <a:buSzPct val="75000"/>
              <a:buFont typeface="Monotype Sorts" charset="2"/>
              <a:buChar char="l"/>
            </a:pP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r>
              <a:rPr lang="en-US" dirty="0"/>
              <a:t>Critiques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Real data is approximate and noisy</a:t>
            </a:r>
          </a:p>
          <a:p>
            <a:pPr lvl="1"/>
            <a:r>
              <a:rPr lang="en-US" sz="2000" dirty="0"/>
              <a:t>This can complicate recognition of the proper attribute type</a:t>
            </a:r>
          </a:p>
          <a:p>
            <a:pPr lvl="1"/>
            <a:r>
              <a:rPr lang="en-US" sz="2000" dirty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2" indent="233363"/>
            <a:endParaRPr lang="en-US" sz="1600" dirty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38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/>
          <a:lstStyle/>
          <a:p>
            <a:r>
              <a:rPr lang="en-US" dirty="0"/>
              <a:t>Critiques  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dirty="0"/>
              <a:t>Not a good guide for statistical analysis</a:t>
            </a:r>
          </a:p>
          <a:p>
            <a:pPr lvl="1"/>
            <a:r>
              <a:rPr lang="en-US" dirty="0"/>
              <a:t>May unnecessarily restrict operations and results </a:t>
            </a:r>
          </a:p>
          <a:p>
            <a:pPr marL="1262063" lvl="2" indent="-347663"/>
            <a:r>
              <a:rPr lang="en-US" dirty="0"/>
              <a:t>Statistical analysis is often approximate</a:t>
            </a:r>
          </a:p>
          <a:p>
            <a:pPr marL="1262063" lvl="2" indent="-347663"/>
            <a:r>
              <a:rPr lang="en-US" dirty="0"/>
              <a:t>Thus, for example, using interval analysis for ordinal values may be justified</a:t>
            </a:r>
          </a:p>
          <a:p>
            <a:pPr lvl="1"/>
            <a:r>
              <a:rPr lang="en-US" dirty="0"/>
              <a:t>Transformations are common but don’t preserve scales</a:t>
            </a:r>
          </a:p>
          <a:p>
            <a:pPr marL="1262063" lvl="2" indent="-347663"/>
            <a:r>
              <a:rPr lang="en-US" dirty="0"/>
              <a:t>Can transform data to a new scale with better statistical properties</a:t>
            </a:r>
          </a:p>
          <a:p>
            <a:pPr marL="1262063" lvl="2" indent="-347663"/>
            <a:r>
              <a:rPr lang="en-US" dirty="0"/>
              <a:t>Many statistical analyses depend only on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159451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/>
          <a:lstStyle/>
          <a:p>
            <a:r>
              <a:rPr lang="en-US" dirty="0"/>
              <a:t>More Complicated Examples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ID numbers </a:t>
            </a:r>
          </a:p>
          <a:p>
            <a:pPr lvl="1"/>
            <a:r>
              <a:rPr lang="en-US" sz="2000" dirty="0"/>
              <a:t>Nominal, ordinal, or interval?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Number of cylinders in an automobile engine </a:t>
            </a:r>
          </a:p>
          <a:p>
            <a:pPr lvl="1"/>
            <a:r>
              <a:rPr lang="en-US" sz="2000" dirty="0"/>
              <a:t>Nominal, ordinal, or ratio?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Biased Scale </a:t>
            </a:r>
          </a:p>
          <a:p>
            <a:pPr lvl="1"/>
            <a:r>
              <a:rPr lang="en-US" sz="2000" dirty="0"/>
              <a:t>Interval or Ratio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77500" lnSpcReduction="20000"/>
          </a:bodyPr>
          <a:lstStyle/>
          <a:p>
            <a:endParaRPr lang="en-US" sz="2000" dirty="0"/>
          </a:p>
          <a:p>
            <a:r>
              <a:rPr lang="en-US" dirty="0"/>
              <a:t>The types of operations you choose should be “meaningful” for the type of data you have</a:t>
            </a:r>
          </a:p>
          <a:p>
            <a:pPr lvl="1"/>
            <a:r>
              <a:rPr lang="en-US" dirty="0"/>
              <a:t>Distinctness, order, meaningful intervals, and meaningful ratios are only four properties of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data type you see – often numbers or strings – may not capture all the properties or may suggest properties that are not there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Analysis may depend on these other properties of the data</a:t>
            </a:r>
          </a:p>
          <a:p>
            <a:pPr lvl="2" indent="233363"/>
            <a:r>
              <a:rPr lang="en-US" dirty="0"/>
              <a:t>Many statistical analyses depend only on the distribution</a:t>
            </a:r>
          </a:p>
          <a:p>
            <a:pPr lvl="2" indent="233363"/>
            <a:endParaRPr lang="en-US" dirty="0"/>
          </a:p>
          <a:p>
            <a:pPr lvl="1"/>
            <a:r>
              <a:rPr lang="en-US" dirty="0"/>
              <a:t>Many times what is meaningful is measured by statistical significance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in the end, what is meaningful is measured by the domain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3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Transaction Data</a:t>
            </a:r>
            <a:endParaRPr lang="en-US" dirty="0"/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21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2800" dirty="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</a:t>
            </a:r>
            <a:r>
              <a:rPr lang="en-US" sz="2400"/>
              <a:t>of challenges</a:t>
            </a: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604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/>
          <a:lstStyle/>
          <a:p>
            <a:r>
              <a:rPr lang="en-US" dirty="0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fontScale="92500"/>
          </a:bodyPr>
          <a:lstStyle/>
          <a:p>
            <a:r>
              <a:rPr lang="en-US" dirty="0"/>
              <a:t>Data that consists of a collection of records, each of which consists of a fixed set of attributes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05628" imgH="5779008" progId="Word.Document.8">
                  <p:embed/>
                </p:oleObj>
              </mc:Choice>
              <mc:Fallback>
                <p:oleObj name="Document" r:id="rId3" imgW="5405628" imgH="5779008" progId="Word.Document.8">
                  <p:embed/>
                  <p:pic>
                    <p:nvPicPr>
                      <p:cNvPr id="1638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27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766763"/>
          </a:xfrm>
        </p:spPr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/>
          </a:bodyPr>
          <a:lstStyle/>
          <a:p>
            <a:r>
              <a:rPr lang="en-US" sz="2400" dirty="0"/>
              <a:t>Collection of </a:t>
            </a:r>
            <a:r>
              <a:rPr lang="en-US" sz="2400" b="1" i="1" dirty="0">
                <a:solidFill>
                  <a:srgbClr val="CC6600"/>
                </a:solidFill>
              </a:rPr>
              <a:t>data objects </a:t>
            </a:r>
            <a:r>
              <a:rPr lang="en-US" sz="2400" dirty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/>
          </a:p>
          <a:p>
            <a:r>
              <a:rPr lang="en-US" sz="2400" dirty="0"/>
              <a:t>An </a:t>
            </a:r>
            <a:r>
              <a:rPr lang="en-US" sz="2400" b="1" i="1" dirty="0">
                <a:solidFill>
                  <a:srgbClr val="CC660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Examples: eye color of a person, temperature, etc.</a:t>
            </a:r>
          </a:p>
          <a:p>
            <a:pPr lvl="1"/>
            <a:r>
              <a:rPr lang="en-US" sz="2000" dirty="0"/>
              <a:t>Attribute is also known as variable, field, characteristic, dimension, or feature</a:t>
            </a:r>
          </a:p>
          <a:p>
            <a:r>
              <a:rPr lang="en-US" sz="2400" dirty="0"/>
              <a:t>A collection of attributes describe an </a:t>
            </a:r>
            <a:r>
              <a:rPr lang="en-US" sz="2400" b="1" i="1" dirty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/>
              <a:t>Object is also known as record, point, case, sample, entity, or instance</a:t>
            </a:r>
          </a:p>
          <a:p>
            <a:pPr lvl="4"/>
            <a:endParaRPr lang="en-US" dirty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5628" imgH="5779008" progId="Word.Document.8">
                    <p:embed/>
                  </p:oleObj>
                </mc:Choice>
                <mc:Fallback>
                  <p:oleObj name="Document" r:id="rId3" imgW="5405628" imgH="5779008" progId="Word.Document.8">
                    <p:embed/>
                    <p:pic>
                      <p:nvPicPr>
                        <p:cNvPr id="4107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23111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/>
          <a:lstStyle/>
          <a:p>
            <a:r>
              <a:rPr lang="en-US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data set can be represented by an </a:t>
            </a:r>
            <a:r>
              <a:rPr lang="en-US" sz="2400" i="1" dirty="0"/>
              <a:t>m</a:t>
            </a:r>
            <a:r>
              <a:rPr lang="en-US" sz="2400" dirty="0"/>
              <a:t> by </a:t>
            </a:r>
            <a:r>
              <a:rPr lang="en-US" sz="2400" i="1" dirty="0"/>
              <a:t>n</a:t>
            </a:r>
            <a:r>
              <a:rPr lang="en-US" sz="2400" dirty="0"/>
              <a:t> matrix, where there are </a:t>
            </a:r>
            <a:r>
              <a:rPr lang="en-US" sz="2400" i="1" dirty="0"/>
              <a:t>m</a:t>
            </a:r>
            <a:r>
              <a:rPr lang="en-US" sz="2400" dirty="0"/>
              <a:t> rows, one for each object, and </a:t>
            </a:r>
            <a:r>
              <a:rPr lang="en-US" sz="2400" i="1" dirty="0"/>
              <a:t>n</a:t>
            </a:r>
            <a:r>
              <a:rPr lang="en-US" sz="2400" dirty="0"/>
              <a:t> columns, one for each attribute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706222" imgH="1480748" progId="Visio.Drawing.6">
                  <p:embed/>
                </p:oleObj>
              </mc:Choice>
              <mc:Fallback>
                <p:oleObj name="VISIO" r:id="rId3" imgW="5706222" imgH="1480748" progId="Visio.Drawing.6">
                  <p:embed/>
                  <p:pic>
                    <p:nvPicPr>
                      <p:cNvPr id="17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36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08795"/>
          </a:xfrm>
        </p:spPr>
        <p:txBody>
          <a:bodyPr/>
          <a:lstStyle/>
          <a:p>
            <a:r>
              <a:rPr lang="en-US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document becomes a ‘term’ vector </a:t>
            </a:r>
          </a:p>
          <a:p>
            <a:pPr lvl="1"/>
            <a:r>
              <a:rPr lang="en-US" dirty="0"/>
              <a:t>Each term is a component (attribute) of the vector</a:t>
            </a:r>
          </a:p>
          <a:p>
            <a:pPr lvl="1"/>
            <a:r>
              <a:rPr lang="en-US" dirty="0"/>
              <a:t>The value of each component is the number of times the corresponding term occurs in the document.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054333"/>
              </p:ext>
            </p:extLst>
          </p:nvPr>
        </p:nvGraphicFramePr>
        <p:xfrm>
          <a:off x="989409" y="3542555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925718" imgH="2693902" progId="Visio.Drawing.6">
                  <p:embed/>
                </p:oleObj>
              </mc:Choice>
              <mc:Fallback>
                <p:oleObj name="Visio" r:id="rId3" imgW="5925718" imgH="2693902" progId="Visio.Drawing.6">
                  <p:embed/>
                  <p:pic>
                    <p:nvPicPr>
                      <p:cNvPr id="184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409" y="3542555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17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908720"/>
          </a:xfrm>
        </p:spPr>
        <p:txBody>
          <a:bodyPr/>
          <a:lstStyle/>
          <a:p>
            <a:r>
              <a:rPr lang="en-US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special type of record data, where </a:t>
            </a:r>
          </a:p>
          <a:p>
            <a:pPr lvl="1"/>
            <a:r>
              <a:rPr lang="en-US" dirty="0"/>
              <a:t>Each record (transaction) involves a set of items.  </a:t>
            </a:r>
          </a:p>
          <a:p>
            <a:pPr lvl="1"/>
            <a:r>
              <a:rPr lang="en-US" dirty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274385"/>
              </p:ext>
            </p:extLst>
          </p:nvPr>
        </p:nvGraphicFramePr>
        <p:xfrm>
          <a:off x="2535063" y="4050109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1946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063" y="4050109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417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41375"/>
          </a:xfrm>
        </p:spPr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/>
              <a:t>Examples: Generic graph, a molecule,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39724" imgH="646176" progId="Visio.Drawing.6">
                  <p:embed/>
                </p:oleObj>
              </mc:Choice>
              <mc:Fallback>
                <p:oleObj name="VISIO" r:id="rId3" imgW="839724" imgH="646176" progId="Visio.Drawing.6">
                  <p:embed/>
                  <p:pic>
                    <p:nvPicPr>
                      <p:cNvPr id="2048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792724" imgH="5411724" progId="Visio.Drawing.6">
                  <p:embed/>
                </p:oleObj>
              </mc:Choice>
              <mc:Fallback>
                <p:oleObj name="VISIO" r:id="rId6" imgW="5792724" imgH="5411724" progId="Visio.Drawing.6">
                  <p:embed/>
                  <p:pic>
                    <p:nvPicPr>
                      <p:cNvPr id="2048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  <p:extLst>
      <p:ext uri="{BB962C8B-B14F-4D97-AF65-F5344CB8AC3E}">
        <p14:creationId xmlns:p14="http://schemas.microsoft.com/office/powerpoint/2010/main" val="601423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87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0196" imgH="1991868" progId="Visio.Drawing.6">
                  <p:embed/>
                </p:oleObj>
              </mc:Choice>
              <mc:Fallback>
                <p:oleObj name="VISIO" r:id="rId3" imgW="2330196" imgH="1991868" progId="Visio.Drawing.6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507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908050"/>
          </a:xfrm>
        </p:spPr>
        <p:txBody>
          <a:bodyPr/>
          <a:lstStyle/>
          <a:p>
            <a:r>
              <a:rPr lang="en-US" altLang="zh-CN" dirty="0"/>
              <a:t>Ordered Data </a:t>
            </a:r>
            <a:endParaRPr lang="en-US" dirty="0"/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  <p:extLst>
      <p:ext uri="{BB962C8B-B14F-4D97-AF65-F5344CB8AC3E}">
        <p14:creationId xmlns:p14="http://schemas.microsoft.com/office/powerpoint/2010/main" val="2512581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r>
              <a:rPr lang="en-US" sz="2400" dirty="0"/>
              <a:t>“</a:t>
            </a:r>
            <a:r>
              <a:rPr lang="en-US" sz="2400" dirty="0">
                <a:latin typeface="Times New Roman" pitchFamily="18" charset="0"/>
              </a:rPr>
              <a:t>The most important point is that poor data quality is an unfolding disaster.</a:t>
            </a:r>
          </a:p>
          <a:p>
            <a:pPr lvl="1"/>
            <a:r>
              <a:rPr lang="en-US" dirty="0">
                <a:latin typeface="Times New Roman" pitchFamily="18" charset="0"/>
              </a:rPr>
              <a:t>Poor data quality costs the typical company at least ten percent (10%) of revenue; twenty percent (20%) is probably a better estimate.”</a:t>
            </a:r>
          </a:p>
          <a:p>
            <a:pPr>
              <a:buFont typeface="Monotype Sorts" charset="2"/>
              <a:buNone/>
            </a:pPr>
            <a:r>
              <a:rPr lang="en-US" sz="2400" dirty="0">
                <a:latin typeface="Times New Roman" pitchFamily="18" charset="0"/>
              </a:rPr>
              <a:t>			Thomas C. Redman, DM Review, August 2004</a:t>
            </a: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</p:spTree>
    <p:extLst>
      <p:ext uri="{BB962C8B-B14F-4D97-AF65-F5344CB8AC3E}">
        <p14:creationId xmlns:p14="http://schemas.microsoft.com/office/powerpoint/2010/main" val="1576123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quality problems?</a:t>
            </a:r>
          </a:p>
          <a:p>
            <a:r>
              <a:rPr lang="en-US" dirty="0"/>
              <a:t>How can we detect problems with the data? </a:t>
            </a:r>
          </a:p>
          <a:p>
            <a:r>
              <a:rPr lang="en-US" dirty="0"/>
              <a:t>What can we do about these problems?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Examples of data quality problems: </a:t>
            </a:r>
          </a:p>
          <a:p>
            <a:pPr lvl="1"/>
            <a:r>
              <a:rPr lang="en-US" dirty="0"/>
              <a:t>Noise and outliers </a:t>
            </a:r>
          </a:p>
          <a:p>
            <a:pPr lvl="1"/>
            <a:r>
              <a:rPr lang="en-US" dirty="0"/>
              <a:t>Missing values </a:t>
            </a:r>
          </a:p>
          <a:p>
            <a:pPr lvl="1"/>
            <a:r>
              <a:rPr lang="en-US" dirty="0"/>
              <a:t>Duplicate data </a:t>
            </a:r>
          </a:p>
          <a:p>
            <a:pPr lvl="1"/>
            <a:r>
              <a:rPr lang="en-US" dirty="0"/>
              <a:t>Wrong data</a:t>
            </a:r>
          </a:p>
        </p:txBody>
      </p:sp>
    </p:spTree>
    <p:extLst>
      <p:ext uri="{BB962C8B-B14F-4D97-AF65-F5344CB8AC3E}">
        <p14:creationId xmlns:p14="http://schemas.microsoft.com/office/powerpoint/2010/main" val="2544422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13716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/>
              <a:t>For objects, noise is an extraneous object</a:t>
            </a:r>
          </a:p>
          <a:p>
            <a:r>
              <a:rPr lang="en-US" sz="2600" dirty="0"/>
              <a:t>For attributes, noise refers to modification of original values</a:t>
            </a:r>
          </a:p>
          <a:p>
            <a:pPr lvl="1"/>
            <a:r>
              <a:rPr lang="en-US" dirty="0"/>
              <a:t>Examples: distortion of a person’s voice when talking on a poor phone and “snow” on television screen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169"/>
          <a:stretch>
            <a:fillRect/>
          </a:stretch>
        </p:blipFill>
        <p:spPr bwMode="auto">
          <a:xfrm>
            <a:off x="76200" y="2667000"/>
            <a:ext cx="417487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4170" r="6250"/>
          <a:stretch>
            <a:fillRect/>
          </a:stretch>
        </p:blipFill>
        <p:spPr bwMode="auto">
          <a:xfrm>
            <a:off x="4495801" y="2665412"/>
            <a:ext cx="380101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1066800" y="5943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4724400" y="594360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 + Noise</a:t>
            </a:r>
          </a:p>
        </p:txBody>
      </p:sp>
    </p:spTree>
    <p:extLst>
      <p:ext uri="{BB962C8B-B14F-4D97-AF65-F5344CB8AC3E}">
        <p14:creationId xmlns:p14="http://schemas.microsoft.com/office/powerpoint/2010/main" val="244968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4704"/>
          </a:xfrm>
        </p:spPr>
        <p:txBody>
          <a:bodyPr/>
          <a:lstStyle/>
          <a:p>
            <a:r>
              <a:rPr lang="en-US" dirty="0"/>
              <a:t>A More Complete View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have parts</a:t>
            </a:r>
          </a:p>
          <a:p>
            <a:endParaRPr lang="en-US" dirty="0"/>
          </a:p>
          <a:p>
            <a:r>
              <a:rPr lang="en-US" dirty="0"/>
              <a:t>The different parts of the data may have relationships </a:t>
            </a:r>
          </a:p>
          <a:p>
            <a:endParaRPr lang="en-US" dirty="0"/>
          </a:p>
          <a:p>
            <a:r>
              <a:rPr lang="en-US" dirty="0"/>
              <a:t>More generally, data may have structure</a:t>
            </a:r>
          </a:p>
          <a:p>
            <a:endParaRPr lang="en-US" dirty="0"/>
          </a:p>
          <a:p>
            <a:r>
              <a:rPr lang="en-US" dirty="0"/>
              <a:t>Data can be incomplete</a:t>
            </a:r>
          </a:p>
          <a:p>
            <a:endParaRPr lang="en-US" dirty="0"/>
          </a:p>
          <a:p>
            <a:r>
              <a:rPr lang="en-US" dirty="0"/>
              <a:t>We will discuss this in more detail later</a:t>
            </a:r>
          </a:p>
        </p:txBody>
      </p:sp>
    </p:spTree>
    <p:extLst>
      <p:ext uri="{BB962C8B-B14F-4D97-AF65-F5344CB8AC3E}">
        <p14:creationId xmlns:p14="http://schemas.microsoft.com/office/powerpoint/2010/main" val="347544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708920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C6600"/>
                </a:solidFill>
              </a:rPr>
              <a:t>Outliers</a:t>
            </a:r>
            <a:r>
              <a:rPr lang="en-US" dirty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/>
              <a:t>Case 1:</a:t>
            </a:r>
            <a:r>
              <a:rPr lang="en-US" dirty="0"/>
              <a:t> Outliers are </a:t>
            </a:r>
            <a:br>
              <a:rPr lang="en-US" dirty="0"/>
            </a:br>
            <a:r>
              <a:rPr lang="en-US" dirty="0"/>
              <a:t>noise that interferes</a:t>
            </a:r>
            <a:br>
              <a:rPr lang="en-US" dirty="0"/>
            </a:br>
            <a:r>
              <a:rPr lang="en-US" dirty="0"/>
              <a:t>with data analysis </a:t>
            </a:r>
            <a:br>
              <a:rPr lang="en-US" dirty="0"/>
            </a:br>
            <a:endParaRPr lang="en-US" sz="1200" dirty="0"/>
          </a:p>
          <a:p>
            <a:pPr lvl="1"/>
            <a:r>
              <a:rPr lang="en-US" b="1" dirty="0"/>
              <a:t>Case 2: </a:t>
            </a:r>
            <a:r>
              <a:rPr lang="en-US" dirty="0"/>
              <a:t>Outliers are </a:t>
            </a:r>
            <a:br>
              <a:rPr lang="en-US" dirty="0"/>
            </a:br>
            <a:r>
              <a:rPr lang="en-US" dirty="0"/>
              <a:t>the goal of our analysis</a:t>
            </a:r>
          </a:p>
          <a:p>
            <a:pPr lvl="2"/>
            <a:r>
              <a:rPr lang="en-US" dirty="0"/>
              <a:t> </a:t>
            </a:r>
            <a:r>
              <a:rPr lang="en-US" sz="2200" dirty="0"/>
              <a:t>Credit card fraud</a:t>
            </a:r>
          </a:p>
          <a:p>
            <a:pPr lvl="2"/>
            <a:r>
              <a:rPr lang="en-US" sz="2200" dirty="0"/>
              <a:t> Intrusion detection</a:t>
            </a:r>
            <a:r>
              <a:rPr lang="en-US" dirty="0"/>
              <a:t> </a:t>
            </a:r>
          </a:p>
          <a:p>
            <a:pPr lvl="2"/>
            <a:endParaRPr lang="en-US" sz="1200" dirty="0"/>
          </a:p>
          <a:p>
            <a:r>
              <a:rPr lang="en-US" dirty="0"/>
              <a:t>Causes?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879483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Information is not collected </a:t>
            </a:r>
            <a:br>
              <a:rPr lang="en-US" dirty="0"/>
            </a:br>
            <a:r>
              <a:rPr lang="en-US" dirty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Attributes may not be applicable to all cases </a:t>
            </a:r>
            <a:br>
              <a:rPr lang="en-US" dirty="0"/>
            </a:br>
            <a:r>
              <a:rPr lang="en-US" dirty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Ignore the missing value during analysis</a:t>
            </a:r>
          </a:p>
        </p:txBody>
      </p:sp>
    </p:spTree>
    <p:extLst>
      <p:ext uri="{BB962C8B-B14F-4D97-AF65-F5344CB8AC3E}">
        <p14:creationId xmlns:p14="http://schemas.microsoft.com/office/powerpoint/2010/main" val="3286413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…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1520" y="1196975"/>
            <a:ext cx="8784207" cy="52562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Missing completely at random (MCAR)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Missingness</a:t>
            </a:r>
            <a:r>
              <a:rPr lang="en-US" dirty="0"/>
              <a:t> of a value is independent of attributes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Fill in values based on the attribute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Analysis may be unbiased overall</a:t>
            </a:r>
          </a:p>
          <a:p>
            <a:pPr>
              <a:lnSpc>
                <a:spcPct val="90000"/>
              </a:lnSpc>
            </a:pPr>
            <a:r>
              <a:rPr lang="en-US" dirty="0"/>
              <a:t>Missing at Random (MAR)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Missingness</a:t>
            </a:r>
            <a:r>
              <a:rPr lang="en-US" dirty="0"/>
              <a:t> is related to other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Fill in values based other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Almost always produces a bias in the analysis</a:t>
            </a:r>
          </a:p>
          <a:p>
            <a:pPr>
              <a:lnSpc>
                <a:spcPct val="90000"/>
              </a:lnSpc>
            </a:pPr>
            <a:r>
              <a:rPr lang="en-US" dirty="0"/>
              <a:t>Missing Not at Random (MNAR)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Missingness</a:t>
            </a:r>
            <a:r>
              <a:rPr lang="en-US" dirty="0"/>
              <a:t> is related to unobserved measurements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Informative or non-ignorable </a:t>
            </a:r>
            <a:r>
              <a:rPr lang="en-US" dirty="0" err="1"/>
              <a:t>missingness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 possible to know the situation from the data</a:t>
            </a:r>
          </a:p>
        </p:txBody>
      </p:sp>
    </p:spTree>
    <p:extLst>
      <p:ext uri="{BB962C8B-B14F-4D97-AF65-F5344CB8AC3E}">
        <p14:creationId xmlns:p14="http://schemas.microsoft.com/office/powerpoint/2010/main" val="3766291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set may include data objects that are duplicates, or almost duplicates of one another</a:t>
            </a:r>
          </a:p>
          <a:p>
            <a:pPr lvl="1"/>
            <a:r>
              <a:rPr lang="en-US" dirty="0"/>
              <a:t>Major issue when merging data from heterogeneous sources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Same person with multiple email addresses</a:t>
            </a:r>
          </a:p>
          <a:p>
            <a:pPr lvl="1"/>
            <a:endParaRPr lang="en-US" dirty="0"/>
          </a:p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Process of dealing with duplicate data issues</a:t>
            </a:r>
          </a:p>
          <a:p>
            <a:pPr lvl="1"/>
            <a:endParaRPr lang="en-US" dirty="0"/>
          </a:p>
          <a:p>
            <a:r>
              <a:rPr lang="en-US" dirty="0"/>
              <a:t>When should duplicate data not be removed?</a:t>
            </a:r>
          </a:p>
        </p:txBody>
      </p:sp>
    </p:spTree>
    <p:extLst>
      <p:ext uri="{BB962C8B-B14F-4D97-AF65-F5344CB8AC3E}">
        <p14:creationId xmlns:p14="http://schemas.microsoft.com/office/powerpoint/2010/main" val="733923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96975"/>
            <a:ext cx="8856215" cy="5256213"/>
          </a:xfrm>
        </p:spPr>
        <p:txBody>
          <a:bodyPr/>
          <a:lstStyle/>
          <a:p>
            <a:r>
              <a:rPr lang="en-US" dirty="0"/>
              <a:t>Similarity measure</a:t>
            </a:r>
          </a:p>
          <a:p>
            <a:pPr lvl="1"/>
            <a:r>
              <a:rPr lang="en-US" dirty="0"/>
              <a:t>Numerical measure of how alike two data objects are.</a:t>
            </a:r>
          </a:p>
          <a:p>
            <a:pPr lvl="1"/>
            <a:r>
              <a:rPr lang="en-US" dirty="0"/>
              <a:t>Is higher when objects are more alike.</a:t>
            </a:r>
          </a:p>
          <a:p>
            <a:pPr lvl="1"/>
            <a:r>
              <a:rPr lang="en-US" dirty="0"/>
              <a:t>Often falls in the range [0,1]</a:t>
            </a:r>
          </a:p>
          <a:p>
            <a:r>
              <a:rPr lang="en-US" dirty="0"/>
              <a:t>Dissimilarity measure</a:t>
            </a:r>
          </a:p>
          <a:p>
            <a:pPr lvl="1"/>
            <a:r>
              <a:rPr lang="en-US" dirty="0"/>
              <a:t>Numerical measure of how different two data objects are </a:t>
            </a:r>
          </a:p>
          <a:p>
            <a:pPr lvl="1"/>
            <a:r>
              <a:rPr lang="en-US" dirty="0"/>
              <a:t>Lower when objects are more alike</a:t>
            </a:r>
          </a:p>
          <a:p>
            <a:pPr lvl="1"/>
            <a:r>
              <a:rPr lang="en-US" dirty="0"/>
              <a:t>Minimum dissimilarity is often 0</a:t>
            </a:r>
          </a:p>
          <a:p>
            <a:pPr lvl="1"/>
            <a:r>
              <a:rPr lang="en-US" dirty="0"/>
              <a:t>Upper limit varies</a:t>
            </a:r>
          </a:p>
          <a:p>
            <a:r>
              <a:rPr lang="en-US" dirty="0">
                <a:solidFill>
                  <a:srgbClr val="CC6600"/>
                </a:solidFill>
              </a:rPr>
              <a:t>Proximity</a:t>
            </a:r>
            <a:r>
              <a:rPr lang="en-US" dirty="0"/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879287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/>
              <a:t>The following table shows the similarity and dissimilarity between 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/>
              <a:t> with respect to a single, simple attribute.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534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z="2800" dirty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is the number of dimensions (attributes) and </a:t>
            </a:r>
            <a:r>
              <a:rPr lang="en-US" i="1" dirty="0"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</a:rPr>
              <a:t>k</a:t>
            </a:r>
            <a:r>
              <a:rPr lang="en-US" dirty="0"/>
              <a:t> and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dirty="0"/>
              <a:t> are, respectively,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attributes (components) or data objects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28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r>
              <a:rPr lang="en-US" sz="2800" dirty="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31692" imgH="2656332" progId="Visio.Drawing.6">
                  <p:embed/>
                </p:oleObj>
              </mc:Choice>
              <mc:Fallback>
                <p:oleObj name="VISIO" r:id="rId2" imgW="3631692" imgH="2656332" progId="Visio.Drawing.6">
                  <p:embed/>
                  <p:pic>
                    <p:nvPicPr>
                      <p:cNvPr id="645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836725" imgH="846287" progId="Excel.Sheet.8">
                  <p:embed/>
                </p:oleObj>
              </mc:Choice>
              <mc:Fallback>
                <p:oleObj name="Worksheet" r:id="rId4" imgW="1836725" imgH="846287" progId="Excel.Sheet.8">
                  <p:embed/>
                  <p:pic>
                    <p:nvPicPr>
                      <p:cNvPr id="645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371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3055925" imgH="846287" progId="Excel.Sheet.8">
                  <p:embed/>
                </p:oleObj>
              </mc:Choice>
              <mc:Fallback>
                <p:oleObj name="Worksheet" r:id="rId6" imgW="3055925" imgH="846287" progId="Excel.Sheet.8">
                  <p:embed/>
                  <p:pic>
                    <p:nvPicPr>
                      <p:cNvPr id="645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1785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0888"/>
          </a:xfrm>
        </p:spPr>
        <p:txBody>
          <a:bodyPr/>
          <a:lstStyle/>
          <a:p>
            <a:r>
              <a:rPr lang="en-US" sz="2800" dirty="0" err="1"/>
              <a:t>Minkowski</a:t>
            </a:r>
            <a:r>
              <a:rPr lang="en-US" sz="2800" dirty="0"/>
              <a:t> Distance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/>
              <a:t>Minkowski</a:t>
            </a:r>
            <a:r>
              <a:rPr lang="en-US" sz="2400" dirty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  <a:r>
              <a:rPr lang="en-US" sz="2200" dirty="0"/>
              <a:t>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/>
              <a:t> is a parameter, </a:t>
            </a:r>
            <a:r>
              <a:rPr lang="en-US" sz="22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/>
              <a:t> is the number of dimensions (attributes)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and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are, respectively, the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/>
              <a:t> attributes (components) or data objects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645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2800" dirty="0" err="1"/>
              <a:t>Minkowski</a:t>
            </a:r>
            <a:r>
              <a:rPr lang="en-US" sz="2800" dirty="0"/>
              <a:t>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4876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>
                <a:cs typeface="Times New Roman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A common example of this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>
                <a:cs typeface="Times New Roman" pitchFamily="18" charset="0"/>
              </a:rPr>
              <a:t>.  “</a:t>
            </a:r>
            <a:r>
              <a:rPr lang="en-US" sz="2400" dirty="0" err="1">
                <a:cs typeface="Times New Roman" pitchFamily="18" charset="0"/>
              </a:rPr>
              <a:t>supremum</a:t>
            </a:r>
            <a:r>
              <a:rPr lang="en-US" sz="2400" dirty="0">
                <a:cs typeface="Times New Roman" pitchFamily="18" charset="0"/>
              </a:rPr>
              <a:t>” (</a:t>
            </a:r>
            <a:r>
              <a:rPr lang="en-US" sz="2400" dirty="0" err="1">
                <a:cs typeface="Times New Roman" pitchFamily="18" charset="0"/>
              </a:rPr>
              <a:t>L</a:t>
            </a:r>
            <a:r>
              <a:rPr lang="en-US" sz="2400" baseline="-30000" dirty="0" err="1">
                <a:cs typeface="Times New Roman" pitchFamily="18" charset="0"/>
              </a:rPr>
              <a:t>max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norm, L</a:t>
            </a:r>
            <a:r>
              <a:rPr lang="en-US" sz="2400" baseline="-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sz="22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Do not confuse </a:t>
            </a: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with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486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64704"/>
          </a:xfrm>
        </p:spPr>
        <p:txBody>
          <a:bodyPr/>
          <a:lstStyle/>
          <a:p>
            <a:r>
              <a:rPr lang="en-US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rgbClr val="CC6600"/>
                </a:solidFill>
              </a:rPr>
              <a:t>Attribute values</a:t>
            </a:r>
            <a:r>
              <a:rPr lang="en-US" b="1" i="1" dirty="0"/>
              <a:t> </a:t>
            </a:r>
            <a:r>
              <a:rPr lang="en-US" dirty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dirty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Attribute values for ID and age are integers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 But properties of attribute values can be different</a:t>
            </a:r>
          </a:p>
        </p:txBody>
      </p:sp>
    </p:spTree>
    <p:extLst>
      <p:ext uri="{BB962C8B-B14F-4D97-AF65-F5344CB8AC3E}">
        <p14:creationId xmlns:p14="http://schemas.microsoft.com/office/powerpoint/2010/main" val="2183646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836725" imgH="846287" progId="Excel.Sheet.8">
                  <p:embed/>
                </p:oleObj>
              </mc:Choice>
              <mc:Fallback>
                <p:oleObj name="Worksheet" r:id="rId2" imgW="1836725" imgH="846287" progId="Excel.Sheet.8">
                  <p:embed/>
                  <p:pic>
                    <p:nvPicPr>
                      <p:cNvPr id="675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055925" imgH="846287" progId="Excel.Sheet.8">
                  <p:embed/>
                </p:oleObj>
              </mc:Choice>
              <mc:Fallback>
                <p:oleObj name="Worksheet" r:id="rId4" imgW="3055925" imgH="846287" progId="Excel.Sheet.8">
                  <p:embed/>
                  <p:pic>
                    <p:nvPicPr>
                      <p:cNvPr id="675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3055925" imgH="846287" progId="Excel.Sheet.8">
                  <p:embed/>
                </p:oleObj>
              </mc:Choice>
              <mc:Fallback>
                <p:oleObj name="Worksheet" r:id="rId6" imgW="3055925" imgH="846287" progId="Excel.Sheet.8">
                  <p:embed/>
                  <p:pic>
                    <p:nvPicPr>
                      <p:cNvPr id="675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3055925" imgH="861243" progId="Excel.Sheet.8">
                  <p:embed/>
                </p:oleObj>
              </mc:Choice>
              <mc:Fallback>
                <p:oleObj name="Worksheet" r:id="rId8" imgW="3055925" imgH="861243" progId="Excel.Sheet.8">
                  <p:embed/>
                  <p:pic>
                    <p:nvPicPr>
                      <p:cNvPr id="6759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632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83570"/>
          </a:xfrm>
        </p:spPr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𝐦𝐚𝐡𝐚𝐥𝐚𝐧𝐨𝐛𝐢𝐬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377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933450"/>
          </a:xfrm>
        </p:spPr>
        <p:txBody>
          <a:bodyPr/>
          <a:lstStyle/>
          <a:p>
            <a:r>
              <a:rPr lang="en-US" dirty="0" err="1"/>
              <a:t>Mahalanobis</a:t>
            </a:r>
            <a:r>
              <a:rPr lang="en-US" dirty="0"/>
              <a:t> Distance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6400800" y="1143000"/>
            <a:ext cx="274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Covariance Matrix: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77000" y="1905000"/>
          <a:ext cx="2349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800" imgH="457200" progId="Equation.3">
                  <p:embed/>
                </p:oleObj>
              </mc:Choice>
              <mc:Fallback>
                <p:oleObj name="Equation" r:id="rId2" imgW="939800" imgH="457200" progId="Equation.3">
                  <p:embed/>
                  <p:pic>
                    <p:nvPicPr>
                      <p:cNvPr id="696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905000"/>
                        <a:ext cx="2349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6629400" y="3200400"/>
            <a:ext cx="2286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 dirty="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2200" dirty="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2200" dirty="0"/>
              <a:t>C: (1.5, 1.5)</a:t>
            </a:r>
          </a:p>
          <a:p>
            <a:pPr>
              <a:spcBef>
                <a:spcPct val="50000"/>
              </a:spcBef>
            </a:pPr>
            <a:endParaRPr lang="en-US" sz="2200" dirty="0"/>
          </a:p>
          <a:p>
            <a:pPr>
              <a:spcBef>
                <a:spcPct val="50000"/>
              </a:spcBef>
            </a:pPr>
            <a:r>
              <a:rPr lang="en-US" sz="2200" dirty="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2200" dirty="0"/>
              <a:t>Mahal(A,C)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1219200" y="3276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2209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4114800" y="2514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6756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r>
              <a:rPr lang="en-US" dirty="0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Distances, such as the Euclidean distance, have some well known properties.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en-US" dirty="0"/>
              <a:t>for all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dirty="0"/>
              <a:t>only if </a:t>
            </a:r>
            <a:br>
              <a:rPr lang="en-US" dirty="0"/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(Positive definiteness)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dirty="0"/>
              <a:t>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points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.  </a:t>
            </a:r>
            <a:br>
              <a:rPr lang="en-US" dirty="0"/>
            </a:br>
            <a:r>
              <a:rPr lang="en-US" dirty="0"/>
              <a:t>(Triangle Inequality)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tx1"/>
                </a:solidFill>
              </a:rPr>
              <a:t>where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 is the distance (dissimilarity) between points (data objects),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A distance that satisfies these properties is a </a:t>
            </a:r>
            <a:r>
              <a:rPr lang="en-US" dirty="0">
                <a:solidFill>
                  <a:srgbClr val="FF0000"/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2595351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r>
              <a:rPr lang="en-US" dirty="0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  <a:br>
              <a:rPr lang="en-US" dirty="0"/>
            </a:br>
            <a:endParaRPr 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	where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solidFill>
                  <a:schemeClr val="tx1"/>
                </a:solidFill>
              </a:rPr>
              <a:t>is the similarity between points (data objects),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719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r>
              <a:rPr lang="en-US" dirty="0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>
                <a:solidFill>
                  <a:schemeClr val="tx1"/>
                </a:solidFill>
              </a:rPr>
              <a:t>Common situation is that objects, </a:t>
            </a:r>
            <a:r>
              <a:rPr lang="en-US" sz="2200" i="1" dirty="0">
                <a:solidFill>
                  <a:schemeClr val="tx1"/>
                </a:solidFill>
              </a:rPr>
              <a:t>p</a:t>
            </a:r>
            <a:r>
              <a:rPr lang="en-US" sz="2200" dirty="0">
                <a:solidFill>
                  <a:schemeClr val="tx1"/>
                </a:solidFill>
              </a:rPr>
              <a:t> and </a:t>
            </a:r>
            <a:r>
              <a:rPr lang="en-US" sz="2200" i="1" dirty="0">
                <a:solidFill>
                  <a:schemeClr val="tx1"/>
                </a:solidFill>
              </a:rPr>
              <a:t>q</a:t>
            </a:r>
            <a:r>
              <a:rPr lang="en-US" sz="2200" dirty="0">
                <a:solidFill>
                  <a:schemeClr val="tx1"/>
                </a:solidFill>
              </a:rPr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>
                <a:solidFill>
                  <a:schemeClr val="tx1"/>
                </a:solidFill>
              </a:rPr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solidFill>
                  <a:schemeClr val="tx1"/>
                </a:solidFill>
                <a:latin typeface="cmmi10" pitchFamily="34" charset="0"/>
              </a:rPr>
              <a:t>	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solidFill>
                  <a:schemeClr val="tx1"/>
                </a:solidFill>
              </a:rPr>
              <a:t> = the number of attributes where </a:t>
            </a:r>
            <a:r>
              <a:rPr lang="en-US" sz="2000" i="1" dirty="0">
                <a:solidFill>
                  <a:schemeClr val="tx1"/>
                </a:solidFill>
              </a:rPr>
              <a:t>p</a:t>
            </a:r>
            <a:r>
              <a:rPr lang="en-US" sz="2000" dirty="0">
                <a:solidFill>
                  <a:schemeClr val="tx1"/>
                </a:solidFill>
              </a:rPr>
              <a:t> was 0 and </a:t>
            </a:r>
            <a:r>
              <a:rPr lang="en-US" sz="2000" i="1" dirty="0">
                <a:solidFill>
                  <a:schemeClr val="tx1"/>
                </a:solidFill>
              </a:rPr>
              <a:t>q</a:t>
            </a:r>
            <a:r>
              <a:rPr lang="en-US" sz="2000" dirty="0">
                <a:solidFill>
                  <a:schemeClr val="tx1"/>
                </a:solidFill>
              </a:rPr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aseline="-25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= the number of attributes where </a:t>
            </a:r>
            <a:r>
              <a:rPr lang="en-US" sz="2000" i="1" dirty="0">
                <a:solidFill>
                  <a:schemeClr val="tx1"/>
                </a:solidFill>
              </a:rPr>
              <a:t>p</a:t>
            </a:r>
            <a:r>
              <a:rPr lang="en-US" sz="2000" dirty="0">
                <a:solidFill>
                  <a:schemeClr val="tx1"/>
                </a:solidFill>
              </a:rPr>
              <a:t> was 1 and </a:t>
            </a:r>
            <a:r>
              <a:rPr lang="en-US" sz="2000" i="1" dirty="0">
                <a:solidFill>
                  <a:schemeClr val="tx1"/>
                </a:solidFill>
              </a:rPr>
              <a:t>q </a:t>
            </a:r>
            <a:r>
              <a:rPr lang="en-US" sz="2000" dirty="0">
                <a:solidFill>
                  <a:schemeClr val="tx1"/>
                </a:solidFill>
              </a:rPr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solidFill>
                  <a:schemeClr val="tx1"/>
                </a:solidFill>
              </a:rPr>
              <a:t> = the number of attributes where </a:t>
            </a:r>
            <a:r>
              <a:rPr lang="en-US" sz="2000" i="1" dirty="0">
                <a:solidFill>
                  <a:schemeClr val="tx1"/>
                </a:solidFill>
              </a:rPr>
              <a:t>p</a:t>
            </a:r>
            <a:r>
              <a:rPr lang="en-US" sz="2000" dirty="0">
                <a:solidFill>
                  <a:schemeClr val="tx1"/>
                </a:solidFill>
              </a:rPr>
              <a:t> was 0 and </a:t>
            </a:r>
            <a:r>
              <a:rPr lang="en-US" sz="2000" i="1" dirty="0">
                <a:solidFill>
                  <a:schemeClr val="tx1"/>
                </a:solidFill>
              </a:rPr>
              <a:t>q</a:t>
            </a:r>
            <a:r>
              <a:rPr lang="en-US" sz="2000" dirty="0">
                <a:solidFill>
                  <a:schemeClr val="tx1"/>
                </a:solidFill>
              </a:rPr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solidFill>
                  <a:schemeClr val="tx1"/>
                </a:solidFill>
              </a:rPr>
              <a:t> = the number of attributes where </a:t>
            </a:r>
            <a:r>
              <a:rPr lang="en-US" sz="2000" i="1" dirty="0">
                <a:solidFill>
                  <a:schemeClr val="tx1"/>
                </a:solidFill>
              </a:rPr>
              <a:t>p</a:t>
            </a:r>
            <a:r>
              <a:rPr lang="en-US" sz="2000" dirty="0">
                <a:solidFill>
                  <a:schemeClr val="tx1"/>
                </a:solidFill>
              </a:rPr>
              <a:t> was 1 and </a:t>
            </a:r>
            <a:r>
              <a:rPr lang="en-US" sz="2000" i="1" dirty="0">
                <a:solidFill>
                  <a:schemeClr val="tx1"/>
                </a:solidFill>
              </a:rPr>
              <a:t>q</a:t>
            </a:r>
            <a:r>
              <a:rPr lang="en-US" sz="2000" dirty="0">
                <a:solidFill>
                  <a:schemeClr val="tx1"/>
                </a:solidFill>
              </a:rPr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2000" dirty="0">
              <a:solidFill>
                <a:schemeClr val="tx1"/>
              </a:solidFill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000" dirty="0">
                <a:solidFill>
                  <a:schemeClr val="tx1"/>
                </a:solidFill>
              </a:rPr>
              <a:t>Simple Matching and </a:t>
            </a:r>
            <a:r>
              <a:rPr lang="en-US" sz="2000" dirty="0" err="1">
                <a:solidFill>
                  <a:schemeClr val="tx1"/>
                </a:solidFill>
              </a:rPr>
              <a:t>Jaccard</a:t>
            </a:r>
            <a:r>
              <a:rPr lang="en-US" sz="2000" dirty="0">
                <a:solidFill>
                  <a:schemeClr val="tx1"/>
                </a:solidFill>
              </a:rPr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solidFill>
                  <a:schemeClr val="tx1"/>
                </a:solidFill>
                <a:cs typeface="Times New Roman" pitchFamily="18" charset="0"/>
              </a:rPr>
              <a:t>	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solidFill>
                  <a:schemeClr val="tx1"/>
                </a:solidFill>
                <a:cs typeface="Times New Roman" pitchFamily="18" charset="0"/>
              </a:rPr>
              <a:t>                 	= 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solidFill>
                  <a:schemeClr val="tx1"/>
                </a:solidFill>
                <a:cs typeface="Times New Roman" pitchFamily="18" charset="0"/>
              </a:rPr>
              <a:t>	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solidFill>
                  <a:schemeClr val="tx1"/>
                </a:solidFill>
                <a:cs typeface="Times New Roman" pitchFamily="18" charset="0"/>
              </a:rPr>
              <a:t>   	  	=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3005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r>
              <a:rPr lang="en-US" dirty="0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275637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   (the number of attributes where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7   (the number of attributes where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   (the number of attributes where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SMC 	= (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 = (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088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r>
              <a:rPr lang="en-US" dirty="0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If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and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           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=  &lt;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where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indicates inner product or vector dot product of vectors,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 and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 is the   length of vector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2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cs typeface="Times New Roman" pitchFamily="18" charset="0"/>
              </a:rPr>
              <a:t>Example: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 3 2 0 5 0 0 0 2 0 0 	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1 0 2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</a:t>
            </a:r>
            <a:r>
              <a:rPr lang="en-US" sz="18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d2&gt;</a:t>
            </a:r>
            <a:r>
              <a:rPr lang="en-US" sz="18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800" b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 (42) </a:t>
            </a:r>
            <a:r>
              <a:rPr lang="en-US" sz="1800" b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8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(6) </a:t>
            </a:r>
            <a:r>
              <a:rPr lang="en-US" sz="1800" b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2.449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 = 0.3150</a:t>
            </a:r>
          </a:p>
          <a:p>
            <a:pPr marL="0" indent="0">
              <a:spcBef>
                <a:spcPct val="20000"/>
              </a:spcBef>
              <a:buFont typeface="Monotype Sorts" charset="2"/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698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696"/>
          </a:xfrm>
        </p:spPr>
        <p:txBody>
          <a:bodyPr/>
          <a:lstStyle/>
          <a:p>
            <a:r>
              <a:rPr lang="en-US" sz="3200" dirty="0"/>
              <a:t>Extended Jaccard Coefficient (</a:t>
            </a:r>
            <a:r>
              <a:rPr lang="en-US" sz="3200" dirty="0" err="1"/>
              <a:t>Tanimoto</a:t>
            </a:r>
            <a:r>
              <a:rPr lang="en-US" sz="3200" dirty="0"/>
              <a:t>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Variation of Jaccard for continuous or count attributes</a:t>
            </a:r>
          </a:p>
          <a:p>
            <a:pPr lvl="1"/>
            <a:r>
              <a:rPr lang="en-US"/>
              <a:t>Reduces to Jaccard for binary attributes</a:t>
            </a:r>
          </a:p>
        </p:txBody>
      </p:sp>
      <p:pic>
        <p:nvPicPr>
          <p:cNvPr id="757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40" y="3150096"/>
            <a:ext cx="60975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549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>
            <a:normAutofit/>
          </a:bodyPr>
          <a:lstStyle/>
          <a:p>
            <a:r>
              <a:rPr lang="en-US" sz="2200" dirty="0"/>
              <a:t>Correlation measures the linear relationship between objects</a:t>
            </a:r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990600"/>
            <a:ext cx="72519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76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838201"/>
          </a:xfrm>
        </p:spPr>
        <p:txBody>
          <a:bodyPr/>
          <a:lstStyle/>
          <a:p>
            <a:r>
              <a:rPr lang="en-US" dirty="0"/>
              <a:t>Measurement of Length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40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438275" y="1679575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582412" imgH="4442460" progId="Visio.Drawing.6">
                  <p:embed/>
                </p:oleObj>
              </mc:Choice>
              <mc:Fallback>
                <p:oleObj name="VISIO" r:id="rId3" imgW="5582412" imgH="4442460" progId="Visio.Drawing.6">
                  <p:embed/>
                  <p:pic>
                    <p:nvPicPr>
                      <p:cNvPr id="6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679575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543800" y="2984500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This scale preserves  the ordering  and </a:t>
            </a:r>
            <a:r>
              <a:rPr lang="en-US" sz="1800" dirty="0" err="1"/>
              <a:t>additvity</a:t>
            </a:r>
            <a:r>
              <a:rPr lang="en-US" sz="1800" dirty="0"/>
              <a:t> properties of length.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0" y="2984500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only the ordering property of  length.</a:t>
            </a:r>
          </a:p>
        </p:txBody>
      </p:sp>
    </p:spTree>
    <p:extLst>
      <p:ext uri="{BB962C8B-B14F-4D97-AF65-F5344CB8AC3E}">
        <p14:creationId xmlns:p14="http://schemas.microsoft.com/office/powerpoint/2010/main" val="632879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696"/>
          </a:xfrm>
        </p:spPr>
        <p:txBody>
          <a:bodyPr/>
          <a:lstStyle/>
          <a:p>
            <a:r>
              <a:rPr lang="en-US" sz="2800" dirty="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28600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2857" imgH="7228571" progId="Paint.Picture">
                  <p:embed/>
                </p:oleObj>
              </mc:Choice>
              <mc:Fallback>
                <p:oleObj name="Bitmap Image" r:id="rId2" imgW="7542857" imgH="7228571" progId="Paint.Picture">
                  <p:embed/>
                  <p:pic>
                    <p:nvPicPr>
                      <p:cNvPr id="778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629400" y="2971800"/>
            <a:ext cx="2286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Scatter plots showing the similarity from –1 to 1.</a:t>
            </a:r>
          </a:p>
        </p:txBody>
      </p:sp>
    </p:spTree>
    <p:extLst>
      <p:ext uri="{BB962C8B-B14F-4D97-AF65-F5344CB8AC3E}">
        <p14:creationId xmlns:p14="http://schemas.microsoft.com/office/powerpoint/2010/main" val="2780762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(-3, -2, -1, 0, 1, 2, 3)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(9, 4, 1, 0, 1, 4, 9)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0, mean(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4</a:t>
            </a:r>
          </a:p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2.16,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3.74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 0</a:t>
            </a:r>
          </a:p>
        </p:txBody>
      </p:sp>
    </p:spTree>
    <p:extLst>
      <p:ext uri="{BB962C8B-B14F-4D97-AF65-F5344CB8AC3E}">
        <p14:creationId xmlns:p14="http://schemas.microsoft.com/office/powerpoint/2010/main" val="3438713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Proximity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Domain of application</a:t>
            </a:r>
          </a:p>
          <a:p>
            <a:pPr lvl="1"/>
            <a:r>
              <a:rPr lang="en-US" dirty="0"/>
              <a:t>Similarity measures tend to be specific to the type of attribute and data </a:t>
            </a:r>
          </a:p>
          <a:p>
            <a:pPr lvl="1"/>
            <a:r>
              <a:rPr lang="en-US" dirty="0"/>
              <a:t>Record data, images, graphs, sequences, 3D-protein structure, etc. tend to have different measures</a:t>
            </a:r>
          </a:p>
          <a:p>
            <a:r>
              <a:rPr lang="en-US" dirty="0"/>
              <a:t>However, one can talk about various properties that you would like a proximity measure to have</a:t>
            </a:r>
          </a:p>
          <a:p>
            <a:pPr lvl="1"/>
            <a:r>
              <a:rPr lang="en-US" dirty="0"/>
              <a:t>Symmetry is a common one</a:t>
            </a:r>
          </a:p>
          <a:p>
            <a:pPr lvl="1"/>
            <a:r>
              <a:rPr lang="en-US" dirty="0"/>
              <a:t>Tolerance to noise and outliers is another</a:t>
            </a:r>
          </a:p>
          <a:p>
            <a:pPr lvl="1"/>
            <a:r>
              <a:rPr lang="en-US" dirty="0"/>
              <a:t>Ability to find more types of patterns? </a:t>
            </a:r>
          </a:p>
          <a:p>
            <a:pPr lvl="1"/>
            <a:r>
              <a:rPr lang="en-US" dirty="0"/>
              <a:t>Many others possible</a:t>
            </a:r>
          </a:p>
          <a:p>
            <a:r>
              <a:rPr lang="en-US" dirty="0"/>
              <a:t>The measure must be applicable to the data and produce results that agree with domain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2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Based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is a well-developed and fundamental disciple with broad applications</a:t>
            </a:r>
          </a:p>
          <a:p>
            <a:endParaRPr lang="en-US" dirty="0"/>
          </a:p>
          <a:p>
            <a:r>
              <a:rPr lang="en-US" dirty="0"/>
              <a:t>Some similarity measures are based on information theory </a:t>
            </a:r>
          </a:p>
          <a:p>
            <a:pPr lvl="1"/>
            <a:r>
              <a:rPr lang="en-US" dirty="0"/>
              <a:t>Mutual information in various versions</a:t>
            </a:r>
          </a:p>
          <a:p>
            <a:pPr lvl="1"/>
            <a:r>
              <a:rPr lang="en-US" dirty="0"/>
              <a:t>Maximal Information Coefficient (MIC) and related measures</a:t>
            </a:r>
          </a:p>
          <a:p>
            <a:pPr lvl="1"/>
            <a:r>
              <a:rPr lang="en-US" dirty="0"/>
              <a:t>General and can handle non-linear relationships</a:t>
            </a:r>
          </a:p>
          <a:p>
            <a:pPr lvl="1"/>
            <a:r>
              <a:rPr lang="en-US" dirty="0"/>
              <a:t>Can be complicated and time intensive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1631610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975"/>
            <a:ext cx="8568183" cy="52562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Information relates to possible outcomes of an event </a:t>
            </a:r>
          </a:p>
          <a:p>
            <a:pPr lvl="1"/>
            <a:r>
              <a:rPr lang="en-US" dirty="0"/>
              <a:t>transmission of a message, flip of a coin, or measurement of a piece of data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The more certain an outcome, the less information that it contains and vice-versa</a:t>
            </a:r>
          </a:p>
          <a:p>
            <a:pPr lvl="1"/>
            <a:r>
              <a:rPr lang="en-US" dirty="0"/>
              <a:t>For example, if a coin has two heads, then an outcome of heads provides no information</a:t>
            </a:r>
          </a:p>
          <a:p>
            <a:pPr lvl="1"/>
            <a:r>
              <a:rPr lang="en-US" dirty="0"/>
              <a:t>More quantitatively, the information is related the probability of an outcome</a:t>
            </a:r>
          </a:p>
          <a:p>
            <a:pPr marL="1147763" lvl="2" indent="-233363"/>
            <a:r>
              <a:rPr lang="en-US" dirty="0"/>
              <a:t>The smaller the probability of an outcome, the more information it provides and vice-versa</a:t>
            </a:r>
          </a:p>
          <a:p>
            <a:pPr lvl="1"/>
            <a:r>
              <a:rPr lang="en-US" dirty="0"/>
              <a:t>Entropy is the commonly used measure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572000" y="2636912"/>
            <a:ext cx="1371600" cy="685800"/>
            <a:chOff x="2514600" y="2895600"/>
            <a:chExt cx="3810000" cy="1905000"/>
          </a:xfrm>
        </p:grpSpPr>
        <p:pic>
          <p:nvPicPr>
            <p:cNvPr id="87044" name="Picture 4" descr="2012 Lincoln One-Cent Obver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046" name="Picture 6" descr="2012 Lincoln One-Cent Rever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797" y="2584095"/>
            <a:ext cx="91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3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</a:t>
                </a:r>
              </a:p>
              <a:p>
                <a:pPr lvl="1"/>
                <a:r>
                  <a:rPr lang="en-US" dirty="0"/>
                  <a:t>a variable (event),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with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possible values (outcomes),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each outcome having probability,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the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US" dirty="0"/>
                  <a:t>, is given by</a:t>
                </a:r>
                <a:endParaRPr lang="en-US" i="1" baseline="-25000" dirty="0">
                  <a:latin typeface="Times New Roman" pitchFamily="18" charset="0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Entropy is between 0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log</a:t>
                </a:r>
                <a:r>
                  <a:rPr lang="en-US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/>
                  <a:t>and is measured in bits</a:t>
                </a:r>
              </a:p>
              <a:p>
                <a:pPr lvl="1"/>
                <a:r>
                  <a:rPr lang="en-US" dirty="0"/>
                  <a:t>Thus, entropy is a measure of how many bits it takes to represent an observation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on average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6" t="-2892" r="-1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812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coin with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/>
                  <a:t> of heads and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 =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– p </a:t>
                </a:r>
                <a:r>
                  <a:rPr lang="en-US" dirty="0"/>
                  <a:t>of tails</a:t>
                </a:r>
              </a:p>
              <a:p>
                <a:endParaRPr lang="en-US" sz="1000" dirty="0"/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028700" indent="0">
                  <a:buNone/>
                </a:pPr>
                <a:endParaRPr lang="en-US" sz="1000" dirty="0"/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0.5,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0.5 </a:t>
                </a:r>
                <a:r>
                  <a:rPr lang="en-US" dirty="0"/>
                  <a:t>(fair coin)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 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</a:t>
                </a: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is the entropy of a fair four-sided die? 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4590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Maximum entropy is log</a:t>
            </a:r>
            <a:r>
              <a:rPr lang="en-US" baseline="-25000" dirty="0"/>
              <a:t>2</a:t>
            </a:r>
            <a:r>
              <a:rPr lang="en-US" dirty="0"/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0" y="1295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Hair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279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dirty="0"/>
                  <a:t>a number of observations (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/>
                  <a:t>) of some attribute,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e.g., the hair color of students in the class, </a:t>
                </a:r>
              </a:p>
              <a:p>
                <a:pPr lvl="1"/>
                <a:r>
                  <a:rPr lang="en-US" dirty="0"/>
                  <a:t>where there are </a:t>
                </a:r>
                <a:r>
                  <a:rPr lang="en-US" i="1" dirty="0">
                    <a:latin typeface="Cambria" pitchFamily="18" charset="0"/>
                  </a:rPr>
                  <a:t>n</a:t>
                </a:r>
                <a:r>
                  <a:rPr lang="en-US" dirty="0"/>
                  <a:t> different possible values</a:t>
                </a:r>
              </a:p>
              <a:p>
                <a:pPr lvl="1"/>
                <a:r>
                  <a:rPr lang="en-US" dirty="0"/>
                  <a:t>And the number of observation in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is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baseline="-25000" dirty="0"/>
              </a:p>
              <a:p>
                <a:pPr lvl="1"/>
                <a:r>
                  <a:rPr lang="en-US" dirty="0"/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/>
                  <a:t>For continuous data, the calculation is harder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6" t="-2410" r="-2003" b="-23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8325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Information one variable provides about another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Formally,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where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H(X,Y)</a:t>
                </a:r>
                <a:r>
                  <a:rPr lang="en-US" dirty="0">
                    <a:solidFill>
                      <a:schemeClr val="tx1"/>
                    </a:solidFill>
                  </a:rPr>
                  <a:t> is the joint entropy of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Y,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 baseline="-250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𝑖𝑗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900" dirty="0">
                    <a:solidFill>
                      <a:schemeClr val="tx1"/>
                    </a:solidFill>
                  </a:rPr>
                  <a:t>Where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>
                    <a:solidFill>
                      <a:schemeClr val="tx1"/>
                    </a:solidFill>
                  </a:rPr>
                  <a:t> is the probability that the </a:t>
                </a:r>
                <a:r>
                  <a:rPr lang="en-US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30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dirty="0">
                    <a:solidFill>
                      <a:schemeClr val="tx1"/>
                    </a:solidFill>
                  </a:rPr>
                  <a:t> value of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</a:rPr>
                  <a:t> and the </a:t>
                </a:r>
                <a:r>
                  <a:rPr lang="en-US" i="1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aseline="30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dirty="0">
                    <a:solidFill>
                      <a:schemeClr val="tx1"/>
                    </a:solidFill>
                  </a:rPr>
                  <a:t> value of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>
                    <a:solidFill>
                      <a:schemeClr val="tx1"/>
                    </a:solidFill>
                  </a:rPr>
                  <a:t> occur together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/>
                  <a:t>For discrete variables, this is easy to compute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1" t="-2892" b="-6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31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908720"/>
          </a:xfrm>
        </p:spPr>
        <p:txBody>
          <a:bodyPr/>
          <a:lstStyle/>
          <a:p>
            <a:r>
              <a:rPr lang="en-US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181600"/>
          </a:xfrm>
        </p:spPr>
        <p:txBody>
          <a:bodyPr/>
          <a:lstStyle/>
          <a:p>
            <a:r>
              <a:rPr lang="en-US" dirty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time, counts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270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" y="1219200"/>
          <a:ext cx="37338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" y="3276600"/>
          <a:ext cx="37338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48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1.4406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267200" y="1219201"/>
          <a:ext cx="4724400" cy="352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86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54864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Mutual information of Student Status and Grade =  0.9928 + 1.4406 - 2.2710 = 0.1624</a:t>
            </a:r>
          </a:p>
        </p:txBody>
      </p:sp>
    </p:spTree>
    <p:extLst>
      <p:ext uri="{BB962C8B-B14F-4D97-AF65-F5344CB8AC3E}">
        <p14:creationId xmlns:p14="http://schemas.microsoft.com/office/powerpoint/2010/main" val="3815086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Information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500" dirty="0" err="1"/>
              <a:t>Reshef</a:t>
            </a:r>
            <a:r>
              <a:rPr lang="en-US" sz="1500" dirty="0"/>
              <a:t>, David N., </a:t>
            </a:r>
            <a:r>
              <a:rPr lang="en-US" sz="1500" dirty="0" err="1"/>
              <a:t>Yakir</a:t>
            </a:r>
            <a:r>
              <a:rPr lang="en-US" sz="1500" dirty="0"/>
              <a:t> A. </a:t>
            </a:r>
            <a:r>
              <a:rPr lang="en-US" sz="1500" dirty="0" err="1"/>
              <a:t>Reshef</a:t>
            </a:r>
            <a:r>
              <a:rPr lang="en-US" sz="1500" dirty="0"/>
              <a:t>, Hilary K. </a:t>
            </a:r>
            <a:r>
              <a:rPr lang="en-US" sz="1500" dirty="0" err="1"/>
              <a:t>Finucane</a:t>
            </a:r>
            <a:r>
              <a:rPr lang="en-US" sz="1500" dirty="0"/>
              <a:t>, Sharon R. Grossman, </a:t>
            </a:r>
            <a:r>
              <a:rPr lang="en-US" sz="1500" dirty="0" err="1"/>
              <a:t>Gilean</a:t>
            </a:r>
            <a:r>
              <a:rPr lang="en-US" sz="1500" dirty="0"/>
              <a:t> </a:t>
            </a:r>
            <a:r>
              <a:rPr lang="en-US" sz="1500" dirty="0" err="1"/>
              <a:t>McVean</a:t>
            </a:r>
            <a:r>
              <a:rPr lang="en-US" sz="1500" dirty="0"/>
              <a:t>, Peter J. </a:t>
            </a:r>
            <a:r>
              <a:rPr lang="en-US" sz="1500" dirty="0" err="1"/>
              <a:t>Turnbaugh</a:t>
            </a:r>
            <a:r>
              <a:rPr lang="en-US" sz="1500" dirty="0"/>
              <a:t>, Eric S. Lander, Michael </a:t>
            </a:r>
            <a:r>
              <a:rPr lang="en-US" sz="1500" dirty="0" err="1"/>
              <a:t>Mitzenmacher</a:t>
            </a:r>
            <a:r>
              <a:rPr lang="en-US" sz="1500" dirty="0"/>
              <a:t>, and </a:t>
            </a:r>
            <a:r>
              <a:rPr lang="en-US" sz="1500" dirty="0" err="1"/>
              <a:t>Pardis</a:t>
            </a:r>
            <a:r>
              <a:rPr lang="en-US" sz="1500" dirty="0"/>
              <a:t> C. </a:t>
            </a:r>
            <a:r>
              <a:rPr lang="en-US" sz="1500" dirty="0" err="1"/>
              <a:t>Sabeti</a:t>
            </a:r>
            <a:r>
              <a:rPr lang="en-US" sz="1500" dirty="0"/>
              <a:t>. "Detecting novel associations in large data sets." </a:t>
            </a:r>
            <a:r>
              <a:rPr lang="en-US" sz="1500" i="1" dirty="0"/>
              <a:t>science</a:t>
            </a:r>
            <a:r>
              <a:rPr lang="en-US" sz="1500" dirty="0"/>
              <a:t> 334, no. 6062 (2011): 1518-1524.</a:t>
            </a:r>
          </a:p>
          <a:p>
            <a:r>
              <a:rPr lang="en-US" dirty="0"/>
              <a:t>Applies mutual information to two continuous variables</a:t>
            </a:r>
          </a:p>
          <a:p>
            <a:r>
              <a:rPr lang="en-US" dirty="0"/>
              <a:t>Consider the possible </a:t>
            </a:r>
            <a:r>
              <a:rPr lang="en-US" dirty="0" err="1"/>
              <a:t>binnings</a:t>
            </a:r>
            <a:r>
              <a:rPr lang="en-US" dirty="0"/>
              <a:t> of the variables into discrete categories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 N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a typeface="+mn-ea"/>
                <a:cs typeface="+mn-cs"/>
              </a:rPr>
              <a:t>where 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  <a:p>
            <a:pPr lvl="2" indent="347663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number of samples (observations, data objects)</a:t>
            </a:r>
            <a:endParaRPr lang="en-US" dirty="0"/>
          </a:p>
          <a:p>
            <a:r>
              <a:rPr lang="en-US" dirty="0"/>
              <a:t>Compute the mutual information</a:t>
            </a:r>
          </a:p>
          <a:p>
            <a:pPr lvl="1"/>
            <a:r>
              <a:rPr lang="en-US" dirty="0"/>
              <a:t>Normalized by log</a:t>
            </a:r>
            <a:r>
              <a:rPr lang="en-US" baseline="-25000" dirty="0"/>
              <a:t>2</a:t>
            </a:r>
            <a:r>
              <a:rPr lang="en-US" dirty="0"/>
              <a:t>(min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)</a:t>
            </a:r>
          </a:p>
          <a:p>
            <a:r>
              <a:rPr lang="en-US" dirty="0"/>
              <a:t>Take the highest value</a:t>
            </a:r>
          </a:p>
        </p:txBody>
      </p:sp>
    </p:spTree>
    <p:extLst>
      <p:ext uri="{BB962C8B-B14F-4D97-AF65-F5344CB8AC3E}">
        <p14:creationId xmlns:p14="http://schemas.microsoft.com/office/powerpoint/2010/main" val="3810837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921250"/>
            <a:ext cx="55308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sz="2800" dirty="0"/>
              <a:t>General Approach for Combining Similarities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351837" cy="4800600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SzPct val="85000"/>
            </a:pPr>
            <a:r>
              <a:rPr lang="en-US" sz="2400" dirty="0"/>
              <a:t>Sometimes attributes are of many different types, but an overall similarity is needed.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1: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attribute, compute a similarity, </a:t>
            </a:r>
            <a:r>
              <a:rPr lang="en-US" sz="2400" i="1" dirty="0" err="1">
                <a:latin typeface="Times New Roman" pitchFamily="18" charset="0"/>
              </a:rPr>
              <a:t>s</a:t>
            </a:r>
            <a:r>
              <a:rPr lang="en-US" sz="2400" i="1" baseline="-25000" dirty="0" err="1">
                <a:latin typeface="Times New Roman" pitchFamily="18" charset="0"/>
              </a:rPr>
              <a:t>k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b="1" dirty="0">
                <a:latin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</a:rPr>
              <a:t>, </a:t>
            </a:r>
            <a:r>
              <a:rPr lang="en-US" sz="2400" b="1" dirty="0">
                <a:latin typeface="Times New Roman" pitchFamily="18" charset="0"/>
              </a:rPr>
              <a:t>y</a:t>
            </a:r>
            <a:r>
              <a:rPr lang="en-US" sz="2400" dirty="0">
                <a:latin typeface="Times New Roman" pitchFamily="18" charset="0"/>
              </a:rPr>
              <a:t>)</a:t>
            </a:r>
            <a:r>
              <a:rPr lang="en-US" sz="2400" dirty="0"/>
              <a:t>, in the range [0, 1].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2: Define an indicator variable, </a:t>
            </a:r>
            <a:r>
              <a:rPr lang="en-US" sz="2400" dirty="0">
                <a:sym typeface="Symbol" pitchFamily="18" charset="2"/>
              </a:rPr>
              <a:t></a:t>
            </a:r>
            <a:r>
              <a:rPr lang="en-US" sz="2400" i="1" baseline="-25000" dirty="0">
                <a:latin typeface="Times New Roman" pitchFamily="18" charset="0"/>
              </a:rPr>
              <a:t>k</a:t>
            </a:r>
            <a:r>
              <a:rPr lang="en-US" sz="2400" dirty="0"/>
              <a:t>,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 as follows:</a:t>
            </a:r>
          </a:p>
          <a:p>
            <a:pPr marL="990600" lvl="1" indent="-533400"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0 if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/>
              <a:t> </a:t>
            </a:r>
            <a:r>
              <a:rPr lang="en-US" sz="2200" dirty="0"/>
              <a:t>attribute is an asymmetric attribute and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/>
              <a:t>       both objects have a value of 0, or if one of the objects   has a missing value for the </a:t>
            </a:r>
            <a:r>
              <a:rPr lang="en-US" sz="2200" dirty="0" err="1"/>
              <a:t>kth</a:t>
            </a:r>
            <a:r>
              <a:rPr lang="en-US" sz="2200" dirty="0"/>
              <a:t> attribute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1 otherwise</a:t>
            </a:r>
          </a:p>
          <a:p>
            <a:pPr marL="533400" indent="-533400">
              <a:buFont typeface="Monotype Sorts" charset="2"/>
              <a:buNone/>
            </a:pPr>
            <a:r>
              <a:rPr lang="en-US" sz="2400" dirty="0"/>
              <a:t>3. Compute</a:t>
            </a:r>
          </a:p>
        </p:txBody>
      </p:sp>
    </p:spTree>
    <p:extLst>
      <p:ext uri="{BB962C8B-B14F-4D97-AF65-F5344CB8AC3E}">
        <p14:creationId xmlns:p14="http://schemas.microsoft.com/office/powerpoint/2010/main" val="2374272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Weights to Combine Similarities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May not want to treat all attributes the same.</a:t>
                </a:r>
              </a:p>
              <a:p>
                <a:pPr lvl="1"/>
                <a:r>
                  <a:rPr lang="en-US" dirty="0"/>
                  <a:t>Use non-negative weights </a:t>
                </a:r>
                <a:r>
                  <a:rPr lang="en-US" dirty="0">
                    <a:sym typeface="Symbol"/>
                  </a:rPr>
                  <a:t>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>
                                <a:latin typeface="Cambria Math"/>
                              </a:rPr>
                              <m:t>𝐲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Can also define a weighted form of distance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59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511968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829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Density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Measures the degree to which data objects are close to each other in a specified area</a:t>
            </a:r>
          </a:p>
          <a:p>
            <a:r>
              <a:rPr lang="en-US" sz="2400" dirty="0"/>
              <a:t>The notion of density is closely related to that of proximity</a:t>
            </a:r>
          </a:p>
          <a:p>
            <a:r>
              <a:rPr lang="en-US" sz="2400" dirty="0"/>
              <a:t>Concept of density is typically used for clustering and anomaly detection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dirty="0"/>
              <a:t>Euclidean density</a:t>
            </a:r>
          </a:p>
          <a:p>
            <a:pPr lvl="2"/>
            <a:r>
              <a:rPr lang="en-US" sz="2400" dirty="0"/>
              <a:t> </a:t>
            </a:r>
            <a:r>
              <a:rPr lang="en-US" sz="2200" dirty="0"/>
              <a:t>Euclidean density = number of points per unit volume</a:t>
            </a:r>
          </a:p>
          <a:p>
            <a:pPr lvl="1"/>
            <a:r>
              <a:rPr lang="en-US" dirty="0"/>
              <a:t>Probability density</a:t>
            </a:r>
          </a:p>
          <a:p>
            <a:pPr lvl="2"/>
            <a:r>
              <a:rPr lang="en-US" sz="2400" dirty="0"/>
              <a:t> </a:t>
            </a:r>
            <a:r>
              <a:rPr lang="en-US" sz="2200" dirty="0"/>
              <a:t>Estimate what the distribution of the data looks like</a:t>
            </a:r>
          </a:p>
          <a:p>
            <a:pPr lvl="1"/>
            <a:r>
              <a:rPr lang="en-US" dirty="0"/>
              <a:t>Graph-based density</a:t>
            </a:r>
          </a:p>
          <a:p>
            <a:pPr lvl="2"/>
            <a:r>
              <a:rPr lang="en-US" sz="2400" dirty="0"/>
              <a:t> Connectivity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87544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/>
          <a:lstStyle/>
          <a:p>
            <a:r>
              <a:rPr lang="en-US" dirty="0"/>
              <a:t>Euclidean Density: Grid-based Approach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approach is to divide region into a number of rectangular cells of equal volume and define density as # of points the cell contains</a:t>
            </a:r>
          </a:p>
        </p:txBody>
      </p:sp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228600" y="5943600"/>
            <a:ext cx="868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 </a:t>
            </a:r>
            <a:r>
              <a:rPr lang="en-US" sz="2400"/>
              <a:t>Grid-based density.		    Counts for each cell.</a:t>
            </a:r>
          </a:p>
        </p:txBody>
      </p:sp>
      <p:pic>
        <p:nvPicPr>
          <p:cNvPr id="82949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3334" r="2870" b="11636"/>
          <a:stretch>
            <a:fillRect/>
          </a:stretch>
        </p:blipFill>
        <p:spPr>
          <a:xfrm>
            <a:off x="0" y="2783160"/>
            <a:ext cx="9144000" cy="3886200"/>
          </a:xfrm>
          <a:noFill/>
        </p:spPr>
      </p:pic>
    </p:spTree>
    <p:extLst>
      <p:ext uri="{BB962C8B-B14F-4D97-AF65-F5344CB8AC3E}">
        <p14:creationId xmlns:p14="http://schemas.microsoft.com/office/powerpoint/2010/main" val="1399911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Euclidean Density: Center-Based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Euclidean density is the number of points within a specified radius of the point</a:t>
            </a:r>
          </a:p>
          <a:p>
            <a:endParaRPr lang="en-US"/>
          </a:p>
        </p:txBody>
      </p:sp>
      <p:pic>
        <p:nvPicPr>
          <p:cNvPr id="83972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1"/>
          <a:stretch>
            <a:fillRect/>
          </a:stretch>
        </p:blipFill>
        <p:spPr>
          <a:xfrm>
            <a:off x="990600" y="2133600"/>
            <a:ext cx="6746875" cy="3652838"/>
          </a:xfrm>
          <a:noFill/>
        </p:spPr>
      </p:pic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1676400" y="57912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Illustration of center-based density.</a:t>
            </a:r>
          </a:p>
        </p:txBody>
      </p:sp>
    </p:spTree>
    <p:extLst>
      <p:ext uri="{BB962C8B-B14F-4D97-AF65-F5344CB8AC3E}">
        <p14:creationId xmlns:p14="http://schemas.microsoft.com/office/powerpoint/2010/main" val="1702051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/>
              <a:t>Aggregation</a:t>
            </a:r>
          </a:p>
          <a:p>
            <a:pPr>
              <a:lnSpc>
                <a:spcPct val="120000"/>
              </a:lnSpc>
            </a:pPr>
            <a:r>
              <a:rPr lang="en-US"/>
              <a:t>Sampling</a:t>
            </a:r>
          </a:p>
          <a:p>
            <a:pPr>
              <a:lnSpc>
                <a:spcPct val="120000"/>
              </a:lnSpc>
            </a:pPr>
            <a:r>
              <a:rPr lang="en-US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/>
              <a:t>Feature creation</a:t>
            </a:r>
          </a:p>
          <a:p>
            <a:pPr>
              <a:lnSpc>
                <a:spcPct val="120000"/>
              </a:lnSpc>
            </a:pPr>
            <a:r>
              <a:rPr lang="en-US"/>
              <a:t>Discretization and Binarization</a:t>
            </a:r>
          </a:p>
          <a:p>
            <a:pPr>
              <a:lnSpc>
                <a:spcPct val="120000"/>
              </a:lnSpc>
            </a:pPr>
            <a:r>
              <a:rPr lang="en-US"/>
              <a:t>Attribute Transformation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73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two or more attributes (or objects) into a single attribute (or object)</a:t>
            </a:r>
          </a:p>
          <a:p>
            <a:endParaRPr lang="en-US" dirty="0"/>
          </a:p>
          <a:p>
            <a:r>
              <a:rPr lang="en-US" dirty="0"/>
              <a:t>Purpose</a:t>
            </a:r>
          </a:p>
          <a:p>
            <a:pPr lvl="1"/>
            <a:r>
              <a:rPr lang="en-US" dirty="0"/>
              <a:t>Data reduction</a:t>
            </a:r>
          </a:p>
          <a:p>
            <a:pPr lvl="2"/>
            <a:r>
              <a:rPr lang="en-US" sz="2200" dirty="0"/>
              <a:t> Reduce the number of attributes or objects</a:t>
            </a:r>
          </a:p>
          <a:p>
            <a:pPr lvl="1"/>
            <a:r>
              <a:rPr lang="en-US" dirty="0"/>
              <a:t>Change of scale</a:t>
            </a:r>
          </a:p>
          <a:p>
            <a:pPr lvl="2"/>
            <a:r>
              <a:rPr lang="en-US" sz="2200" dirty="0"/>
              <a:t> Cities aggregated into regions, states, countries, etc.</a:t>
            </a:r>
          </a:p>
          <a:p>
            <a:pPr lvl="2"/>
            <a:r>
              <a:rPr lang="en-US" sz="2200" dirty="0"/>
              <a:t> Days aggregated into weeks, months, or years</a:t>
            </a:r>
          </a:p>
          <a:p>
            <a:pPr lvl="1"/>
            <a:r>
              <a:rPr lang="en-US" dirty="0"/>
              <a:t>More “stable” data</a:t>
            </a:r>
          </a:p>
          <a:p>
            <a:pPr lvl="2"/>
            <a:r>
              <a:rPr lang="en-US" sz="2200" dirty="0"/>
              <a:t> Aggregated data tends to have less variability </a:t>
            </a:r>
          </a:p>
        </p:txBody>
      </p:sp>
    </p:spTree>
    <p:extLst>
      <p:ext uri="{BB962C8B-B14F-4D97-AF65-F5344CB8AC3E}">
        <p14:creationId xmlns:p14="http://schemas.microsoft.com/office/powerpoint/2010/main" val="29423333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975"/>
            <a:ext cx="9036496" cy="5256213"/>
          </a:xfrm>
        </p:spPr>
        <p:txBody>
          <a:bodyPr/>
          <a:lstStyle/>
          <a:p>
            <a:r>
              <a:rPr lang="en-US" dirty="0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 dirty="0"/>
              <a:t>The next slide shows </a:t>
            </a:r>
          </a:p>
          <a:p>
            <a:pPr lvl="1"/>
            <a:r>
              <a:rPr lang="en-US" dirty="0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 dirty="0"/>
              <a:t>A histogram for the standard deviation of the average yearly precipitation for the same locations.</a:t>
            </a:r>
          </a:p>
          <a:p>
            <a:r>
              <a:rPr lang="en-US" dirty="0"/>
              <a:t>The average yearly precipitation has less variability than the average monthly precipitation. </a:t>
            </a:r>
          </a:p>
          <a:p>
            <a:r>
              <a:rPr lang="en-US" dirty="0"/>
              <a:t>All precipitation measurements (and their standard deviations) are in centimeters.</a:t>
            </a:r>
          </a:p>
        </p:txBody>
      </p:sp>
    </p:spTree>
    <p:extLst>
      <p:ext uri="{BB962C8B-B14F-4D97-AF65-F5344CB8AC3E}">
        <p14:creationId xmlns:p14="http://schemas.microsoft.com/office/powerpoint/2010/main" val="37908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980728"/>
          </a:xfrm>
        </p:spPr>
        <p:txBody>
          <a:bodyPr/>
          <a:lstStyle/>
          <a:p>
            <a:r>
              <a:rPr lang="en-US" dirty="0"/>
              <a:t>Properties 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type of an attribute depends on which of the following properties/operations it possesses:</a:t>
            </a:r>
          </a:p>
          <a:p>
            <a:pPr lvl="1"/>
            <a:r>
              <a:rPr lang="en-US" dirty="0"/>
              <a:t>Distinctness:  		</a:t>
            </a:r>
            <a:r>
              <a:rPr lang="en-US" sz="2800" dirty="0"/>
              <a:t>=  </a:t>
            </a:r>
            <a:r>
              <a:rPr lang="en-US" sz="2800" dirty="0">
                <a:sym typeface="Symbol" pitchFamily="18" charset="2"/>
              </a:rPr>
              <a:t></a:t>
            </a:r>
            <a:r>
              <a:rPr lang="en-US" dirty="0">
                <a:sym typeface="Symbol" pitchFamily="18" charset="2"/>
              </a:rPr>
              <a:t>		</a:t>
            </a:r>
            <a:endParaRPr lang="en-US" dirty="0"/>
          </a:p>
          <a:p>
            <a:pPr lvl="1"/>
            <a:r>
              <a:rPr lang="en-US" dirty="0"/>
              <a:t>Order:  			</a:t>
            </a:r>
            <a:r>
              <a:rPr lang="en-US" sz="2800" dirty="0"/>
              <a:t>&lt;  &gt;</a:t>
            </a:r>
            <a:r>
              <a:rPr lang="en-US" dirty="0"/>
              <a:t>  		</a:t>
            </a:r>
          </a:p>
          <a:p>
            <a:pPr lvl="1"/>
            <a:r>
              <a:rPr lang="en-US" dirty="0"/>
              <a:t>Differences are		</a:t>
            </a:r>
            <a:r>
              <a:rPr lang="en-US" sz="2800" dirty="0"/>
              <a:t>+  -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meaningful : 		</a:t>
            </a:r>
          </a:p>
          <a:p>
            <a:pPr lvl="1"/>
            <a:r>
              <a:rPr lang="en-US" dirty="0"/>
              <a:t>Ratios are  		 </a:t>
            </a:r>
            <a:r>
              <a:rPr lang="en-US" sz="2800" dirty="0"/>
              <a:t>*  /</a:t>
            </a:r>
            <a:br>
              <a:rPr lang="en-US" sz="2800" dirty="0"/>
            </a:br>
            <a:r>
              <a:rPr lang="en-US" dirty="0"/>
              <a:t>meaningful</a:t>
            </a:r>
          </a:p>
          <a:p>
            <a:pPr lvl="4"/>
            <a:endParaRPr lang="en-US" sz="1400" dirty="0"/>
          </a:p>
          <a:p>
            <a:pPr lvl="1"/>
            <a:r>
              <a:rPr lang="en-US" dirty="0"/>
              <a:t>Nominal attribute: distinctness</a:t>
            </a:r>
          </a:p>
          <a:p>
            <a:pPr lvl="1"/>
            <a:r>
              <a:rPr lang="en-US" dirty="0"/>
              <a:t>Ordinal attribute: distinctness &amp; order</a:t>
            </a:r>
          </a:p>
          <a:p>
            <a:pPr lvl="1"/>
            <a:r>
              <a:rPr lang="en-US" dirty="0"/>
              <a:t>Interval attribute: distinctness, order &amp; meaningful differences</a:t>
            </a:r>
          </a:p>
          <a:p>
            <a:pPr lvl="1"/>
            <a:r>
              <a:rPr lang="en-US" dirty="0"/>
              <a:t>Ratio attribute: all 4 properties/operations</a:t>
            </a:r>
          </a:p>
        </p:txBody>
      </p:sp>
    </p:spTree>
    <p:extLst>
      <p:ext uri="{BB962C8B-B14F-4D97-AF65-F5344CB8AC3E}">
        <p14:creationId xmlns:p14="http://schemas.microsoft.com/office/powerpoint/2010/main" val="29879899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  <p:extLst>
      <p:ext uri="{BB962C8B-B14F-4D97-AF65-F5344CB8AC3E}">
        <p14:creationId xmlns:p14="http://schemas.microsoft.com/office/powerpoint/2010/main" val="2346633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ea typeface="MS Mincho" pitchFamily="49" charset="-128"/>
              </a:rPr>
              <a:t> </a:t>
            </a:r>
            <a:endParaRPr lang="en-US" sz="2000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Statisticians often sample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Sampling is typically used in data mining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  <p:extLst>
      <p:ext uri="{BB962C8B-B14F-4D97-AF65-F5344CB8AC3E}">
        <p14:creationId xmlns:p14="http://schemas.microsoft.com/office/powerpoint/2010/main" val="37589127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principle for effective sampling is the following: </a:t>
            </a:r>
          </a:p>
          <a:p>
            <a:endParaRPr lang="en-US" dirty="0"/>
          </a:p>
          <a:p>
            <a:pPr lvl="1"/>
            <a:r>
              <a:rPr lang="en-US" dirty="0"/>
              <a:t>Using a sample will work almost as well as using the entire data set, if the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  </a:t>
            </a:r>
          </a:p>
        </p:txBody>
      </p:sp>
    </p:spTree>
    <p:extLst>
      <p:ext uri="{BB962C8B-B14F-4D97-AF65-F5344CB8AC3E}">
        <p14:creationId xmlns:p14="http://schemas.microsoft.com/office/powerpoint/2010/main" val="2826498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/>
              <a:t>Sample Size</a:t>
            </a:r>
          </a:p>
        </p:txBody>
      </p:sp>
      <p:sp>
        <p:nvSpPr>
          <p:cNvPr id="3686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  <p:extLst>
      <p:ext uri="{BB962C8B-B14F-4D97-AF65-F5344CB8AC3E}">
        <p14:creationId xmlns:p14="http://schemas.microsoft.com/office/powerpoint/2010/main" val="2058155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836712"/>
          </a:xfrm>
        </p:spPr>
        <p:txBody>
          <a:bodyPr/>
          <a:lstStyle/>
          <a:p>
            <a:r>
              <a:rPr lang="en-US" dirty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Split the data into several partitions; then draw random samples from each partition</a:t>
            </a:r>
          </a:p>
        </p:txBody>
      </p:sp>
    </p:spTree>
    <p:extLst>
      <p:ext uri="{BB962C8B-B14F-4D97-AF65-F5344CB8AC3E}">
        <p14:creationId xmlns:p14="http://schemas.microsoft.com/office/powerpoint/2010/main" val="3702949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5175"/>
          </a:xfrm>
        </p:spPr>
        <p:txBody>
          <a:bodyPr/>
          <a:lstStyle/>
          <a:p>
            <a:r>
              <a:rPr lang="en-US" dirty="0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5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occupies</a:t>
            </a:r>
          </a:p>
          <a:p>
            <a:endParaRPr lang="en-US" sz="2400" dirty="0"/>
          </a:p>
          <a:p>
            <a:r>
              <a:rPr lang="en-US" sz="2400" dirty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  <p:extLst>
      <p:ext uri="{BB962C8B-B14F-4D97-AF65-F5344CB8AC3E}">
        <p14:creationId xmlns:p14="http://schemas.microsoft.com/office/powerpoint/2010/main" val="24684127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Purpose:</a:t>
            </a:r>
          </a:p>
          <a:p>
            <a:pPr lvl="1">
              <a:lnSpc>
                <a:spcPct val="90000"/>
              </a:lnSpc>
            </a:pPr>
            <a:r>
              <a:rPr lang="en-US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/>
              <a:t>Others: supervised and non-linear techniques</a:t>
            </a:r>
          </a:p>
        </p:txBody>
      </p:sp>
    </p:spTree>
    <p:extLst>
      <p:ext uri="{BB962C8B-B14F-4D97-AF65-F5344CB8AC3E}">
        <p14:creationId xmlns:p14="http://schemas.microsoft.com/office/powerpoint/2010/main" val="1077705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Goal is to find a projection that captures the largest  amount of variation in data</a:t>
            </a:r>
          </a:p>
          <a:p>
            <a:endParaRPr lang="en-US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356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18" y="1371600"/>
            <a:ext cx="6201199" cy="46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</p:spTree>
    <p:extLst>
      <p:ext uri="{BB962C8B-B14F-4D97-AF65-F5344CB8AC3E}">
        <p14:creationId xmlns:p14="http://schemas.microsoft.com/office/powerpoint/2010/main" val="267103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/>
        </p:nvGraphicFramePr>
        <p:xfrm>
          <a:off x="284163" y="538163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572080" imgH="5375817" progId="Word.Document.8">
                  <p:embed/>
                </p:oleObj>
              </mc:Choice>
              <mc:Fallback>
                <p:oleObj name="Document" r:id="rId3" imgW="8572080" imgH="5375817" progId="Word.Document.8">
                  <p:embed/>
                  <p:pic>
                    <p:nvPicPr>
                      <p:cNvPr id="10242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538163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/>
              <a:t>This categorization of attributes is due to S. S. Stevens</a:t>
            </a:r>
          </a:p>
        </p:txBody>
      </p:sp>
    </p:spTree>
    <p:extLst>
      <p:ext uri="{BB962C8B-B14F-4D97-AF65-F5344CB8AC3E}">
        <p14:creationId xmlns:p14="http://schemas.microsoft.com/office/powerpoint/2010/main" val="4791647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90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/>
          </a:p>
          <a:p>
            <a:r>
              <a:rPr lang="en-US"/>
              <a:t>Three general methodologies:</a:t>
            </a:r>
          </a:p>
          <a:p>
            <a:pPr lvl="1"/>
            <a:r>
              <a:rPr lang="en-US"/>
              <a:t>Feature extraction</a:t>
            </a:r>
          </a:p>
          <a:p>
            <a:pPr marL="1147763" lvl="2" indent="-233363"/>
            <a:r>
              <a:rPr lang="en-US" sz="2400"/>
              <a:t> </a:t>
            </a:r>
            <a:r>
              <a:rPr lang="en-US" sz="2200"/>
              <a:t>Example: extracting edges from images</a:t>
            </a:r>
          </a:p>
          <a:p>
            <a:pPr lvl="1"/>
            <a:r>
              <a:rPr lang="en-US"/>
              <a:t>Feature construction</a:t>
            </a:r>
          </a:p>
          <a:p>
            <a:pPr marL="1147763" lvl="2" indent="-233363"/>
            <a:r>
              <a:rPr lang="en-US" sz="2200"/>
              <a:t> Example: dividing mass by volume to get density</a:t>
            </a:r>
            <a:r>
              <a:rPr lang="en-US" sz="2400"/>
              <a:t> </a:t>
            </a:r>
          </a:p>
          <a:p>
            <a:pPr lvl="1"/>
            <a:r>
              <a:rPr lang="en-US"/>
              <a:t>Mapping data to new space</a:t>
            </a:r>
          </a:p>
          <a:p>
            <a:pPr marL="1147763" lvl="2" indent="-233363"/>
            <a:r>
              <a:rPr lang="en-US" sz="2200"/>
              <a:t> Example: Fourier and wavelet analysis </a:t>
            </a:r>
          </a:p>
        </p:txBody>
      </p:sp>
    </p:spTree>
    <p:extLst>
      <p:ext uri="{BB962C8B-B14F-4D97-AF65-F5344CB8AC3E}">
        <p14:creationId xmlns:p14="http://schemas.microsoft.com/office/powerpoint/2010/main" val="24749605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18600" cy="790575"/>
          </a:xfrm>
        </p:spPr>
        <p:txBody>
          <a:bodyPr/>
          <a:lstStyle/>
          <a:p>
            <a:r>
              <a:rPr lang="en-US" dirty="0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15377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/>
        </p:nvGraphicFramePr>
        <p:xfrm>
          <a:off x="342900" y="5334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64646" imgH="5274525" progId="Word.Document.8">
                  <p:embed/>
                </p:oleObj>
              </mc:Choice>
              <mc:Fallback>
                <p:oleObj name="Document" r:id="rId2" imgW="8464646" imgH="5274525" progId="Word.Document.8">
                  <p:embed/>
                  <p:pic>
                    <p:nvPicPr>
                      <p:cNvPr id="11266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334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  <p:extLst>
      <p:ext uri="{BB962C8B-B14F-4D97-AF65-F5344CB8AC3E}">
        <p14:creationId xmlns:p14="http://schemas.microsoft.com/office/powerpoint/2010/main" val="3756131511"/>
      </p:ext>
    </p:extLst>
  </p:cSld>
  <p:clrMapOvr>
    <a:masterClrMapping/>
  </p:clrMapOvr>
</p:sld>
</file>

<file path=ppt/theme/theme1.xml><?xml version="1.0" encoding="utf-8"?>
<a:theme xmlns:a="http://schemas.openxmlformats.org/drawingml/2006/main" name="wrao">
  <a:themeElements>
    <a:clrScheme name="wrao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wrao">
      <a:majorFont>
        <a:latin typeface="Comic Sans MS"/>
        <a:ea typeface="宋体"/>
        <a:cs typeface=""/>
      </a:majorFont>
      <a:minorFont>
        <a:latin typeface="Arial Unicode MS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wrao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rao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rao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wrao</Template>
  <TotalTime>9901</TotalTime>
  <Words>5235</Words>
  <Application>Microsoft Macintosh PowerPoint</Application>
  <PresentationFormat>全屏显示(4:3)</PresentationFormat>
  <Paragraphs>748</Paragraphs>
  <Slides>82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82</vt:i4>
      </vt:variant>
    </vt:vector>
  </HeadingPairs>
  <TitlesOfParts>
    <vt:vector size="99" baseType="lpstr">
      <vt:lpstr>Arial Unicode MS</vt:lpstr>
      <vt:lpstr>cmmi10</vt:lpstr>
      <vt:lpstr>Arial</vt:lpstr>
      <vt:lpstr>Calibri</vt:lpstr>
      <vt:lpstr>Cambria</vt:lpstr>
      <vt:lpstr>Cambria Math</vt:lpstr>
      <vt:lpstr>Comic Sans MS</vt:lpstr>
      <vt:lpstr>Monotype Sorts</vt:lpstr>
      <vt:lpstr>Times New Roman</vt:lpstr>
      <vt:lpstr>Wingdings</vt:lpstr>
      <vt:lpstr>wrao</vt:lpstr>
      <vt:lpstr>Document</vt:lpstr>
      <vt:lpstr>VISIO</vt:lpstr>
      <vt:lpstr>Visio</vt:lpstr>
      <vt:lpstr>Worksheet</vt:lpstr>
      <vt:lpstr>Equation</vt:lpstr>
      <vt:lpstr>Bitmap Image</vt:lpstr>
      <vt:lpstr> Data Analysis and Data Mining</vt:lpstr>
      <vt:lpstr>What is Data?</vt:lpstr>
      <vt:lpstr>A More Complete View of Data</vt:lpstr>
      <vt:lpstr>Attribute Values</vt:lpstr>
      <vt:lpstr>Measurement of Length </vt:lpstr>
      <vt:lpstr>Types of Attributes </vt:lpstr>
      <vt:lpstr>Properties of Attribute Values </vt:lpstr>
      <vt:lpstr>PowerPoint 演示文稿</vt:lpstr>
      <vt:lpstr>PowerPoint 演示文稿</vt:lpstr>
      <vt:lpstr>Discrete and Continuous Attributes </vt:lpstr>
      <vt:lpstr>Asymmetric Attributes</vt:lpstr>
      <vt:lpstr>Some Extensions and Critiques</vt:lpstr>
      <vt:lpstr>Critiques</vt:lpstr>
      <vt:lpstr>Critiques  …</vt:lpstr>
      <vt:lpstr>More Complicated Examples</vt:lpstr>
      <vt:lpstr>Key Messages for Attribute Types</vt:lpstr>
      <vt:lpstr>Types of data sets </vt:lpstr>
      <vt:lpstr>Important Characteristics of Data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 </vt:lpstr>
      <vt:lpstr>Data Quality </vt:lpstr>
      <vt:lpstr>Data Quality …</vt:lpstr>
      <vt:lpstr>Noise</vt:lpstr>
      <vt:lpstr>Outliers</vt:lpstr>
      <vt:lpstr>Missing Values</vt:lpstr>
      <vt:lpstr>Missing Values …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Common Properties of a Distance</vt:lpstr>
      <vt:lpstr>Common Properties of a Similarity</vt:lpstr>
      <vt:lpstr>Similarity Between Binary Vectors</vt:lpstr>
      <vt:lpstr>SMC versus Jaccard: Example</vt:lpstr>
      <vt:lpstr>Cosine Similarity</vt:lpstr>
      <vt:lpstr>Extended Jaccard Coefficient (Tanimoto)</vt:lpstr>
      <vt:lpstr>Correlation measures the linear relationship between objects</vt:lpstr>
      <vt:lpstr>Visually Evaluating Correlation</vt:lpstr>
      <vt:lpstr>Drawback of Correlation</vt:lpstr>
      <vt:lpstr>Comparison of Proximity Measures</vt:lpstr>
      <vt:lpstr>Information Based Measures</vt:lpstr>
      <vt:lpstr>Information and Probability</vt:lpstr>
      <vt:lpstr>Entropy</vt:lpstr>
      <vt:lpstr>Entropy Examples</vt:lpstr>
      <vt:lpstr>Entropy for Sample Data: Example</vt:lpstr>
      <vt:lpstr>Entropy for Sample Data</vt:lpstr>
      <vt:lpstr>Mutual Information</vt:lpstr>
      <vt:lpstr>Mutual Information Example</vt:lpstr>
      <vt:lpstr>Maximal Information Coefficient</vt:lpstr>
      <vt:lpstr>General Approach for Combining Similarities</vt:lpstr>
      <vt:lpstr>Using Weights to Combine Similarities</vt:lpstr>
      <vt:lpstr>Density</vt:lpstr>
      <vt:lpstr>Euclidean Density: Grid-based Approach</vt:lpstr>
      <vt:lpstr>Euclidean Density: Center-Based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Sample Size</vt:lpstr>
      <vt:lpstr>Types of Sampling</vt:lpstr>
      <vt:lpstr>Sample Size</vt:lpstr>
      <vt:lpstr>Curse of Dimensionality</vt:lpstr>
      <vt:lpstr>Dimensionality Reduction</vt:lpstr>
      <vt:lpstr>Dimensionality Reduction: PCA</vt:lpstr>
      <vt:lpstr>Dimensionality Reduction: PCA</vt:lpstr>
      <vt:lpstr>Feature Subset Selection</vt:lpstr>
      <vt:lpstr>Feature Creation</vt:lpstr>
      <vt:lpstr>Mapping Data to a New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and Big Data</dc:title>
  <dc:creator>wrao</dc:creator>
  <cp:lastModifiedBy>钦佩 赵</cp:lastModifiedBy>
  <cp:revision>341</cp:revision>
  <cp:lastPrinted>2015-10-16T08:40:47Z</cp:lastPrinted>
  <dcterms:created xsi:type="dcterms:W3CDTF">2014-02-20T02:49:06Z</dcterms:created>
  <dcterms:modified xsi:type="dcterms:W3CDTF">2024-03-12T06:42:19Z</dcterms:modified>
</cp:coreProperties>
</file>